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09"/>
  </p:notesMasterIdLst>
  <p:handoutMasterIdLst>
    <p:handoutMasterId r:id="rId110"/>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440" r:id="rId16"/>
    <p:sldId id="441" r:id="rId17"/>
    <p:sldId id="415" r:id="rId18"/>
    <p:sldId id="366" r:id="rId19"/>
    <p:sldId id="367" r:id="rId20"/>
    <p:sldId id="376" r:id="rId21"/>
    <p:sldId id="370" r:id="rId22"/>
    <p:sldId id="444" r:id="rId23"/>
    <p:sldId id="431" r:id="rId24"/>
    <p:sldId id="533" r:id="rId25"/>
    <p:sldId id="534" r:id="rId26"/>
    <p:sldId id="535" r:id="rId27"/>
    <p:sldId id="445" r:id="rId28"/>
    <p:sldId id="449" r:id="rId29"/>
    <p:sldId id="377" r:id="rId30"/>
    <p:sldId id="451" r:id="rId31"/>
    <p:sldId id="452" r:id="rId32"/>
    <p:sldId id="453" r:id="rId33"/>
    <p:sldId id="454" r:id="rId34"/>
    <p:sldId id="455" r:id="rId35"/>
    <p:sldId id="456" r:id="rId36"/>
    <p:sldId id="457" r:id="rId37"/>
    <p:sldId id="458" r:id="rId38"/>
    <p:sldId id="381" r:id="rId39"/>
    <p:sldId id="529" r:id="rId40"/>
    <p:sldId id="530" r:id="rId41"/>
    <p:sldId id="471" r:id="rId42"/>
    <p:sldId id="472" r:id="rId43"/>
    <p:sldId id="473" r:id="rId44"/>
    <p:sldId id="378" r:id="rId45"/>
    <p:sldId id="460" r:id="rId46"/>
    <p:sldId id="461" r:id="rId47"/>
    <p:sldId id="462" r:id="rId48"/>
    <p:sldId id="463" r:id="rId49"/>
    <p:sldId id="464" r:id="rId50"/>
    <p:sldId id="465" r:id="rId51"/>
    <p:sldId id="466" r:id="rId52"/>
    <p:sldId id="467" r:id="rId53"/>
    <p:sldId id="468" r:id="rId54"/>
    <p:sldId id="469" r:id="rId55"/>
    <p:sldId id="470" r:id="rId56"/>
    <p:sldId id="423" r:id="rId57"/>
    <p:sldId id="474" r:id="rId58"/>
    <p:sldId id="475" r:id="rId59"/>
    <p:sldId id="476" r:id="rId60"/>
    <p:sldId id="477" r:id="rId61"/>
    <p:sldId id="514" r:id="rId62"/>
    <p:sldId id="478" r:id="rId63"/>
    <p:sldId id="387" r:id="rId64"/>
    <p:sldId id="479" r:id="rId65"/>
    <p:sldId id="480" r:id="rId66"/>
    <p:sldId id="481" r:id="rId67"/>
    <p:sldId id="482" r:id="rId68"/>
    <p:sldId id="483" r:id="rId69"/>
    <p:sldId id="484" r:id="rId70"/>
    <p:sldId id="485" r:id="rId71"/>
    <p:sldId id="486" r:id="rId72"/>
    <p:sldId id="487" r:id="rId73"/>
    <p:sldId id="521" r:id="rId74"/>
    <p:sldId id="488" r:id="rId75"/>
    <p:sldId id="390" r:id="rId76"/>
    <p:sldId id="489" r:id="rId77"/>
    <p:sldId id="490" r:id="rId78"/>
    <p:sldId id="491" r:id="rId79"/>
    <p:sldId id="492" r:id="rId80"/>
    <p:sldId id="493" r:id="rId81"/>
    <p:sldId id="494" r:id="rId82"/>
    <p:sldId id="495" r:id="rId83"/>
    <p:sldId id="496" r:id="rId84"/>
    <p:sldId id="497" r:id="rId85"/>
    <p:sldId id="499" r:id="rId86"/>
    <p:sldId id="392" r:id="rId87"/>
    <p:sldId id="500" r:id="rId88"/>
    <p:sldId id="505" r:id="rId89"/>
    <p:sldId id="536" r:id="rId90"/>
    <p:sldId id="507" r:id="rId91"/>
    <p:sldId id="508" r:id="rId92"/>
    <p:sldId id="510" r:id="rId93"/>
    <p:sldId id="509" r:id="rId94"/>
    <p:sldId id="511" r:id="rId95"/>
    <p:sldId id="512" r:id="rId96"/>
    <p:sldId id="407" r:id="rId97"/>
    <p:sldId id="513" r:id="rId98"/>
    <p:sldId id="515" r:id="rId99"/>
    <p:sldId id="516" r:id="rId100"/>
    <p:sldId id="537" r:id="rId101"/>
    <p:sldId id="518" r:id="rId102"/>
    <p:sldId id="519" r:id="rId103"/>
    <p:sldId id="520" r:id="rId104"/>
    <p:sldId id="428" r:id="rId105"/>
    <p:sldId id="442" r:id="rId106"/>
    <p:sldId id="443" r:id="rId107"/>
    <p:sldId id="409" r:id="rId10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88"/>
    <p:restoredTop sz="84136"/>
  </p:normalViewPr>
  <p:slideViewPr>
    <p:cSldViewPr>
      <p:cViewPr varScale="1">
        <p:scale>
          <a:sx n="98" d="100"/>
          <a:sy n="98" d="100"/>
        </p:scale>
        <p:origin x="1056" y="18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24"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handoutMaster" Target="handoutMasters/handout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9/22/17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213287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29</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1387550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433423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407862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80</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89</a:t>
            </a:fld>
            <a:endParaRPr lang="en-US" altLang="en-US"/>
          </a:p>
        </p:txBody>
      </p:sp>
    </p:spTree>
    <p:extLst>
      <p:ext uri="{BB962C8B-B14F-4D97-AF65-F5344CB8AC3E}">
        <p14:creationId xmlns:p14="http://schemas.microsoft.com/office/powerpoint/2010/main" val="472883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90</a:t>
            </a:fld>
            <a:endParaRPr lang="en-US" altLang="en-US"/>
          </a:p>
        </p:txBody>
      </p:sp>
    </p:spTree>
    <p:extLst>
      <p:ext uri="{BB962C8B-B14F-4D97-AF65-F5344CB8AC3E}">
        <p14:creationId xmlns:p14="http://schemas.microsoft.com/office/powerpoint/2010/main" val="19109202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91</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92</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94</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18820504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105</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tiff"/><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 Id="rId3" Type="http://schemas.openxmlformats.org/officeDocument/2006/relationships/image" Target="../media/image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6.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de.pyret.org/editor#share=0BzzMl1BJlJDkZ2IyU3dGYXAzbl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EFpWS1RZ01RZEU"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VkViWHFGZy02Un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dTNka0NxY0tDVT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VnU0Z2ZUOHJfaVE" TargetMode="External"/><Relationship Id="rId3" Type="http://schemas.openxmlformats.org/officeDocument/2006/relationships/image" Target="../media/image39.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image" Target="../media/image16.tiff"/><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9.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code.pyret.org/editor#share=0BzzMl1BJlJDkNF9SSWo4UDVaeXc"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8.tiff"/><Relationship Id="rId3" Type="http://schemas.openxmlformats.org/officeDocument/2006/relationships/image" Target="../media/image41.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image" Target="../media/image42.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QTBLVmhyTTZGUW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tiff"/></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5.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VlVBdHFxNWt4SH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build-column </a:t>
            </a:r>
            <a:r>
              <a:rPr lang="en-US" dirty="0" smtClean="0"/>
              <a:t>method</a:t>
            </a:r>
            <a:endParaRPr lang="en-US" dirty="0"/>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
        <p:nvSpPr>
          <p:cNvPr id="17" name="Content Placeholder 2"/>
          <p:cNvSpPr txBox="1">
            <a:spLocks/>
          </p:cNvSpPr>
          <p:nvPr/>
        </p:nvSpPr>
        <p:spPr bwMode="auto">
          <a:xfrm>
            <a:off x="0" y="3840163"/>
            <a:ext cx="91440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ctr">
              <a:buNone/>
            </a:pPr>
            <a:r>
              <a:rPr lang="en-US" sz="2100" b="1" dirty="0" smtClean="0">
                <a:solidFill>
                  <a:schemeClr val="accent1"/>
                </a:solidFill>
                <a:latin typeface="Courier New" charset="0"/>
                <a:ea typeface="Courier New" charset="0"/>
                <a:cs typeface="Courier New" charset="0"/>
              </a:rPr>
              <a:t>&lt;Table&gt;.build-column </a:t>
            </a:r>
            <a:r>
              <a:rPr lang="en-US" sz="2100" b="1" spc="-500" dirty="0" smtClean="0">
                <a:solidFill>
                  <a:schemeClr val="accent1"/>
                </a:solidFill>
                <a:latin typeface="Courier New" charset="0"/>
                <a:ea typeface="Courier New" charset="0"/>
                <a:cs typeface="Courier New" charset="0"/>
              </a:rPr>
              <a:t>::</a:t>
            </a:r>
            <a:r>
              <a:rPr lang="en-US" sz="2100" b="1" dirty="0" smtClean="0">
                <a:solidFill>
                  <a:schemeClr val="accent1"/>
                </a:solidFill>
                <a:latin typeface="Courier New" charset="0"/>
                <a:ea typeface="Courier New" charset="0"/>
                <a:cs typeface="Courier New" charset="0"/>
              </a:rPr>
              <a:t> (n</a:t>
            </a:r>
            <a:r>
              <a:rPr lang="en-US" sz="2100" b="1" spc="-500" dirty="0" smtClean="0">
                <a:solidFill>
                  <a:schemeClr val="accent1"/>
                </a:solidFill>
                <a:latin typeface="Courier New" charset="0"/>
                <a:ea typeface="Courier New" charset="0"/>
                <a:cs typeface="Courier New" charset="0"/>
              </a:rPr>
              <a:t> </a:t>
            </a:r>
            <a:r>
              <a:rPr lang="en-US" sz="2100" b="1" spc="-500" dirty="0">
                <a:solidFill>
                  <a:schemeClr val="accent1"/>
                </a:solidFill>
                <a:latin typeface="Courier New" charset="0"/>
                <a:ea typeface="Courier New" charset="0"/>
                <a:cs typeface="Courier New" charset="0"/>
              </a:rPr>
              <a:t>:: </a:t>
            </a:r>
            <a:r>
              <a:rPr lang="en-US" sz="2100" b="1" dirty="0" err="1" smtClean="0">
                <a:solidFill>
                  <a:schemeClr val="accent1"/>
                </a:solidFill>
                <a:latin typeface="Courier New" charset="0"/>
                <a:ea typeface="Courier New" charset="0"/>
                <a:cs typeface="Courier New" charset="0"/>
              </a:rPr>
              <a:t>Str</a:t>
            </a:r>
            <a:r>
              <a:rPr lang="en-US" sz="2100" b="1" dirty="0" smtClean="0">
                <a:solidFill>
                  <a:schemeClr val="accent1"/>
                </a:solidFill>
                <a:latin typeface="Courier New" charset="0"/>
                <a:ea typeface="Courier New" charset="0"/>
                <a:cs typeface="Courier New" charset="0"/>
              </a:rPr>
              <a:t>,(r </a:t>
            </a:r>
            <a:r>
              <a:rPr lang="en-US" sz="2100" b="1" spc="-500" dirty="0">
                <a:solidFill>
                  <a:schemeClr val="accent1"/>
                </a:solidFill>
                <a:latin typeface="Courier New" charset="0"/>
                <a:ea typeface="Courier New" charset="0"/>
                <a:cs typeface="Courier New" charset="0"/>
              </a:rPr>
              <a:t>::</a:t>
            </a:r>
            <a:r>
              <a:rPr lang="en-US" sz="2100" b="1" dirty="0" smtClean="0">
                <a:solidFill>
                  <a:schemeClr val="accent1"/>
                </a:solidFill>
                <a:latin typeface="Courier New" charset="0"/>
                <a:ea typeface="Courier New" charset="0"/>
                <a:cs typeface="Courier New" charset="0"/>
              </a:rPr>
              <a:t> </a:t>
            </a:r>
            <a:r>
              <a:rPr lang="en-US" sz="2100" b="1" dirty="0" err="1" smtClean="0">
                <a:solidFill>
                  <a:schemeClr val="accent1"/>
                </a:solidFill>
                <a:latin typeface="Courier New" charset="0"/>
                <a:ea typeface="Courier New" charset="0"/>
                <a:cs typeface="Courier New" charset="0"/>
              </a:rPr>
              <a:t>Row</a:t>
            </a:r>
            <a:r>
              <a:rPr lang="en-US" sz="2100" b="1" dirty="0" err="1" smtClean="0">
                <a:solidFill>
                  <a:schemeClr val="accent1"/>
                </a:solidFill>
                <a:latin typeface="Courier New" charset="0"/>
                <a:ea typeface="Courier New" charset="0"/>
                <a:cs typeface="Courier New" charset="0"/>
                <a:sym typeface="Wingdings"/>
              </a:rPr>
              <a:t></a:t>
            </a:r>
            <a:r>
              <a:rPr lang="en-US" sz="2100" b="1" dirty="0" err="1" smtClean="0">
                <a:solidFill>
                  <a:schemeClr val="accent1"/>
                </a:solidFill>
                <a:latin typeface="Courier New" charset="0"/>
                <a:ea typeface="Courier New" charset="0"/>
                <a:cs typeface="Courier New" charset="0"/>
              </a:rPr>
              <a:t>Any</a:t>
            </a:r>
            <a:r>
              <a:rPr lang="en-US" sz="2100" b="1" dirty="0" smtClean="0">
                <a:solidFill>
                  <a:schemeClr val="accent1"/>
                </a:solidFill>
                <a:latin typeface="Courier New" charset="0"/>
                <a:ea typeface="Courier New" charset="0"/>
                <a:cs typeface="Courier New" charset="0"/>
              </a:rPr>
              <a:t>)) </a:t>
            </a:r>
            <a:r>
              <a:rPr lang="en-US" sz="2100" b="1" dirty="0" smtClean="0">
                <a:solidFill>
                  <a:schemeClr val="accent1"/>
                </a:solidFill>
                <a:latin typeface="Courier New" charset="0"/>
                <a:ea typeface="Courier New" charset="0"/>
                <a:cs typeface="Courier New" charset="0"/>
                <a:sym typeface="Wingdings"/>
              </a:rPr>
              <a:t> Table</a:t>
            </a:r>
            <a:endParaRPr lang="en-US" sz="2100" b="1" dirty="0" smtClean="0">
              <a:solidFill>
                <a:schemeClr val="accent1"/>
              </a:solidFill>
              <a:latin typeface="Courier New" charset="0"/>
              <a:ea typeface="Courier New" charset="0"/>
              <a:cs typeface="Courier New" charset="0"/>
            </a:endParaRPr>
          </a:p>
          <a:p>
            <a:pPr marL="0" indent="0" algn="ctr">
              <a:buFont typeface="Wingdings" charset="2"/>
              <a:buNone/>
            </a:pPr>
            <a:r>
              <a:rPr lang="en-US" sz="2400" dirty="0" err="1" smtClean="0">
                <a:latin typeface="Courier New" charset="0"/>
                <a:ea typeface="Courier New" charset="0"/>
                <a:cs typeface="Courier New" charset="0"/>
              </a:rPr>
              <a:t>restaurants</a:t>
            </a:r>
            <a:r>
              <a:rPr lang="en-US" sz="2400" b="1" dirty="0" err="1" smtClean="0">
                <a:latin typeface="Courier New" charset="0"/>
                <a:ea typeface="Courier New" charset="0"/>
                <a:cs typeface="Courier New" charset="0"/>
              </a:rPr>
              <a:t>.build</a:t>
            </a:r>
            <a:r>
              <a:rPr lang="en-US" sz="2400" b="1" dirty="0" smtClean="0">
                <a:latin typeface="Courier New" charset="0"/>
                <a:ea typeface="Courier New" charset="0"/>
                <a:cs typeface="Courier New" charset="0"/>
              </a:rPr>
              <a:t>-column(“total”,</a:t>
            </a:r>
            <a:r>
              <a:rPr lang="en-US" sz="2400" dirty="0" smtClean="0">
                <a:latin typeface="Courier New" charset="0"/>
                <a:ea typeface="Courier New" charset="0"/>
                <a:cs typeface="Courier New" charset="0"/>
              </a:rPr>
              <a:t>             </a:t>
            </a:r>
            <a:r>
              <a:rPr lang="en-US" sz="2400" b="1" dirty="0" smtClean="0">
                <a:latin typeface="Courier New" charset="0"/>
                <a:ea typeface="Courier New" charset="0"/>
                <a:cs typeface="Courier New" charset="0"/>
              </a:rPr>
              <a:t>)</a:t>
            </a:r>
            <a:endParaRPr lang="en-US" sz="2400" b="1" dirty="0">
              <a:latin typeface="Courier New" charset="0"/>
              <a:ea typeface="Courier New" charset="0"/>
              <a:cs typeface="Courier New" charset="0"/>
            </a:endParaRPr>
          </a:p>
        </p:txBody>
      </p:sp>
      <p:sp>
        <p:nvSpPr>
          <p:cNvPr id="3" name="Rectangle 2"/>
          <p:cNvSpPr/>
          <p:nvPr/>
        </p:nvSpPr>
        <p:spPr>
          <a:xfrm>
            <a:off x="533400" y="2133600"/>
            <a:ext cx="8229600" cy="1200329"/>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fun total-points(</a:t>
            </a:r>
            <a:r>
              <a:rPr lang="en-US" b="1" dirty="0">
                <a:solidFill>
                  <a:schemeClr val="bg1"/>
                </a:solidFill>
                <a:latin typeface="Courier New" charset="0"/>
                <a:ea typeface="Courier New" charset="0"/>
                <a:cs typeface="Courier New" charset="0"/>
              </a:rPr>
              <a:t>row</a:t>
            </a:r>
            <a:r>
              <a:rPr lang="en-US" dirty="0" smtClean="0">
                <a:solidFill>
                  <a:schemeClr val="bg1"/>
                </a:solidFill>
                <a:latin typeface="Courier New" charset="0"/>
                <a:ea typeface="Courier New" charset="0"/>
                <a:cs typeface="Courier New" charset="0"/>
              </a:rPr>
              <a:t>):</a:t>
            </a:r>
          </a:p>
          <a:p>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 </a:t>
            </a:r>
            <a:r>
              <a:rPr lang="en-US" b="1" dirty="0" smtClean="0">
                <a:solidFill>
                  <a:schemeClr val="bg1"/>
                </a:solidFill>
                <a:latin typeface="Courier New" charset="0"/>
                <a:ea typeface="Courier New" charset="0"/>
                <a:cs typeface="Courier New" charset="0"/>
              </a:rPr>
              <a:t>row</a:t>
            </a:r>
            <a:r>
              <a:rPr lang="en-US" dirty="0">
                <a:solidFill>
                  <a:schemeClr val="bg1"/>
                </a:solidFill>
                <a:latin typeface="Courier New" charset="0"/>
                <a:ea typeface="Courier New" charset="0"/>
                <a:cs typeface="Courier New" charset="0"/>
              </a:rPr>
              <a:t>["game1"] + </a:t>
            </a:r>
            <a:r>
              <a:rPr lang="en-US" b="1" dirty="0">
                <a:solidFill>
                  <a:schemeClr val="bg1"/>
                </a:solidFill>
                <a:latin typeface="Courier New" charset="0"/>
                <a:ea typeface="Courier New" charset="0"/>
                <a:cs typeface="Courier New" charset="0"/>
              </a:rPr>
              <a:t>row</a:t>
            </a:r>
            <a:r>
              <a:rPr lang="en-US" dirty="0">
                <a:solidFill>
                  <a:schemeClr val="bg1"/>
                </a:solidFill>
                <a:latin typeface="Courier New" charset="0"/>
                <a:ea typeface="Courier New" charset="0"/>
                <a:cs typeface="Courier New" charset="0"/>
              </a:rPr>
              <a:t>["game2"] + </a:t>
            </a:r>
            <a:r>
              <a:rPr lang="en-US" b="1" dirty="0">
                <a:solidFill>
                  <a:schemeClr val="bg1"/>
                </a:solidFill>
                <a:latin typeface="Courier New" charset="0"/>
                <a:ea typeface="Courier New" charset="0"/>
                <a:cs typeface="Courier New" charset="0"/>
              </a:rPr>
              <a:t>row</a:t>
            </a:r>
            <a:r>
              <a:rPr lang="en-US" dirty="0">
                <a:solidFill>
                  <a:schemeClr val="bg1"/>
                </a:solidFill>
                <a:latin typeface="Courier New" charset="0"/>
                <a:ea typeface="Courier New" charset="0"/>
                <a:cs typeface="Courier New" charset="0"/>
              </a:rPr>
              <a:t>["game3</a:t>
            </a:r>
            <a:r>
              <a:rPr lang="en-US" dirty="0" smtClean="0">
                <a:solidFill>
                  <a:schemeClr val="bg1"/>
                </a:solidFill>
                <a:latin typeface="Courier New" charset="0"/>
                <a:ea typeface="Courier New" charset="0"/>
                <a:cs typeface="Courier New" charset="0"/>
              </a:rPr>
              <a:t>"]</a:t>
            </a:r>
          </a:p>
          <a:p>
            <a:r>
              <a:rPr lang="en-US" dirty="0" smtClean="0">
                <a:solidFill>
                  <a:schemeClr val="bg1"/>
                </a:solidFill>
                <a:latin typeface="Courier New" charset="0"/>
                <a:ea typeface="Courier New" charset="0"/>
                <a:cs typeface="Courier New" charset="0"/>
              </a:rPr>
              <a:t>end</a:t>
            </a:r>
            <a:endParaRPr lang="en-US" dirty="0">
              <a:solidFill>
                <a:schemeClr val="bg1"/>
              </a:solidFill>
              <a:latin typeface="Courier New" charset="0"/>
              <a:ea typeface="Courier New" charset="0"/>
              <a:cs typeface="Courier New" charset="0"/>
            </a:endParaRPr>
          </a:p>
        </p:txBody>
      </p:sp>
      <p:sp>
        <p:nvSpPr>
          <p:cNvPr id="5" name="Rectangle 4"/>
          <p:cNvSpPr/>
          <p:nvPr/>
        </p:nvSpPr>
        <p:spPr>
          <a:xfrm>
            <a:off x="1260790" y="2133600"/>
            <a:ext cx="2396810" cy="461665"/>
          </a:xfrm>
          <a:prstGeom prst="rect">
            <a:avLst/>
          </a:prstGeom>
        </p:spPr>
        <p:txBody>
          <a:bodyPr wrap="none">
            <a:spAutoFit/>
          </a:bodyPr>
          <a:lstStyle/>
          <a:p>
            <a:r>
              <a:rPr lang="en-US" dirty="0">
                <a:solidFill>
                  <a:schemeClr val="bg1"/>
                </a:solidFill>
                <a:latin typeface="Courier New" charset="0"/>
                <a:ea typeface="Courier New" charset="0"/>
                <a:cs typeface="Courier New" charset="0"/>
              </a:rPr>
              <a:t>t</a:t>
            </a:r>
            <a:r>
              <a:rPr lang="en-US" dirty="0" smtClean="0">
                <a:solidFill>
                  <a:schemeClr val="bg1"/>
                </a:solidFill>
                <a:latin typeface="Courier New" charset="0"/>
                <a:ea typeface="Courier New" charset="0"/>
                <a:cs typeface="Courier New" charset="0"/>
              </a:rPr>
              <a:t>otal-points</a:t>
            </a:r>
            <a:endParaRPr lang="en-US" dirty="0"/>
          </a:p>
        </p:txBody>
      </p:sp>
    </p:spTree>
    <p:extLst>
      <p:ext uri="{BB962C8B-B14F-4D97-AF65-F5344CB8AC3E}">
        <p14:creationId xmlns:p14="http://schemas.microsoft.com/office/powerpoint/2010/main" val="57624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0" presetClass="path" presetSubtype="0" accel="50000" decel="50000" fill="hold" grpId="0" nodeType="withEffect">
                                  <p:stCondLst>
                                    <p:cond delay="0"/>
                                  </p:stCondLst>
                                  <p:childTnLst>
                                    <p:animMotion origin="layout" path="M -3.61111E-6 4.07407E-6 L 0.55105 0.30486 " pathEditMode="relative" rAng="0" ptsTypes="AA">
                                      <p:cBhvr>
                                        <p:cTn id="19" dur="2000" fill="hold"/>
                                        <p:tgtEl>
                                          <p:spTgt spid="5"/>
                                        </p:tgtEl>
                                        <p:attrNameLst>
                                          <p:attrName>ppt_x</p:attrName>
                                          <p:attrName>ppt_y</p:attrName>
                                        </p:attrNameLst>
                                      </p:cBhvr>
                                      <p:rCtr x="27552" y="15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stretch>
            <a:fillRect/>
          </a:stretch>
        </p:blipFill>
        <p:spPr>
          <a:xfrm>
            <a:off x="0" y="1589208"/>
            <a:ext cx="6324600" cy="5268792"/>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a:t>
            </a:r>
            <a:r>
              <a:rPr lang="en-US" dirty="0" smtClean="0"/>
              <a:t>37: </a:t>
            </a:r>
            <a:r>
              <a:rPr lang="en-US" dirty="0">
                <a:latin typeface="Courier New" charset="0"/>
                <a:ea typeface="Courier New" charset="0"/>
                <a:cs typeface="Courier New" charset="0"/>
              </a:rPr>
              <a:t>body building</a:t>
            </a:r>
          </a:p>
        </p:txBody>
      </p:sp>
      <p:sp>
        <p:nvSpPr>
          <p:cNvPr id="41" name="TextBox 40"/>
          <p:cNvSpPr txBox="1"/>
          <p:nvPr/>
        </p:nvSpPr>
        <p:spPr>
          <a:xfrm>
            <a:off x="533400" y="19050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nutrition-extended</a:t>
            </a:r>
            <a:endParaRPr lang="en-US" sz="1600" dirty="0">
              <a:solidFill>
                <a:schemeClr val="bg1"/>
              </a:solidFill>
              <a:latin typeface="Comic Sans MS" charset="0"/>
              <a:ea typeface="Comic Sans MS" charset="0"/>
              <a:cs typeface="Comic Sans MS" charset="0"/>
            </a:endParaRPr>
          </a:p>
        </p:txBody>
      </p:sp>
      <p:sp>
        <p:nvSpPr>
          <p:cNvPr id="42" name="TextBox 41"/>
          <p:cNvSpPr txBox="1"/>
          <p:nvPr/>
        </p:nvSpPr>
        <p:spPr>
          <a:xfrm>
            <a:off x="609600" y="2480846"/>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nutrition</a:t>
            </a:r>
            <a:endParaRPr lang="en-US" sz="1600" dirty="0">
              <a:solidFill>
                <a:schemeClr val="bg1"/>
              </a:solidFill>
              <a:latin typeface="Comic Sans MS" charset="0"/>
              <a:ea typeface="Comic Sans MS" charset="0"/>
              <a:cs typeface="Comic Sans MS" charset="0"/>
            </a:endParaRPr>
          </a:p>
        </p:txBody>
      </p:sp>
      <p:sp>
        <p:nvSpPr>
          <p:cNvPr id="43" name="Oval 42"/>
          <p:cNvSpPr/>
          <p:nvPr/>
        </p:nvSpPr>
        <p:spPr>
          <a:xfrm>
            <a:off x="4343400" y="2492812"/>
            <a:ext cx="1799408"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1447800" y="2480846"/>
            <a:ext cx="1447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.build-column</a:t>
            </a:r>
            <a:endParaRPr lang="en-US" sz="1600" dirty="0">
              <a:solidFill>
                <a:schemeClr val="bg1"/>
              </a:solidFill>
              <a:latin typeface="Comic Sans MS" charset="0"/>
              <a:ea typeface="Comic Sans MS" charset="0"/>
              <a:cs typeface="Comic Sans MS" charset="0"/>
            </a:endParaRPr>
          </a:p>
        </p:txBody>
      </p:sp>
      <p:sp>
        <p:nvSpPr>
          <p:cNvPr id="45" name="TextBox 44"/>
          <p:cNvSpPr txBox="1"/>
          <p:nvPr/>
        </p:nvSpPr>
        <p:spPr>
          <a:xfrm>
            <a:off x="2667000" y="2480846"/>
            <a:ext cx="4267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(“protein/gram”, </a:t>
            </a:r>
            <a:r>
              <a:rPr lang="en-US" sz="1600" b="1" dirty="0" smtClean="0">
                <a:solidFill>
                  <a:schemeClr val="accent1"/>
                </a:solidFill>
                <a:latin typeface="Comic Sans MS" charset="0"/>
                <a:ea typeface="Comic Sans MS" charset="0"/>
                <a:cs typeface="Comic Sans MS" charset="0"/>
              </a:rPr>
              <a:t>protein-per-gram</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46" name="Rectangular Callout 45"/>
          <p:cNvSpPr/>
          <p:nvPr/>
        </p:nvSpPr>
        <p:spPr>
          <a:xfrm>
            <a:off x="4593408" y="1143000"/>
            <a:ext cx="4548415" cy="1112520"/>
          </a:xfrm>
          <a:prstGeom prst="wedgeRectCallout">
            <a:avLst>
              <a:gd name="adj1" fmla="val -21699"/>
              <a:gd name="adj2" fmla="val 66949"/>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900" dirty="0">
                <a:solidFill>
                  <a:schemeClr val="bg1"/>
                </a:solidFill>
                <a:latin typeface="Courier New" charset="0"/>
                <a:ea typeface="Courier New" charset="0"/>
                <a:cs typeface="Courier New" charset="0"/>
              </a:rPr>
              <a:t>fun </a:t>
            </a:r>
            <a:r>
              <a:rPr lang="en-US" sz="1900" dirty="0" smtClean="0">
                <a:solidFill>
                  <a:schemeClr val="bg1"/>
                </a:solidFill>
                <a:latin typeface="Courier New" charset="0"/>
                <a:ea typeface="Courier New" charset="0"/>
                <a:cs typeface="Courier New" charset="0"/>
              </a:rPr>
              <a:t>protein-per-gram(row</a:t>
            </a:r>
            <a:r>
              <a:rPr lang="en-US" sz="1900" dirty="0">
                <a:solidFill>
                  <a:schemeClr val="bg1"/>
                </a:solidFill>
                <a:latin typeface="Courier New" charset="0"/>
                <a:ea typeface="Courier New" charset="0"/>
                <a:cs typeface="Courier New" charset="0"/>
              </a:rPr>
              <a:t>):</a:t>
            </a:r>
          </a:p>
          <a:p>
            <a:r>
              <a:rPr lang="en-US" sz="1900" dirty="0">
                <a:solidFill>
                  <a:schemeClr val="bg1"/>
                </a:solidFill>
                <a:latin typeface="Courier New" charset="0"/>
                <a:ea typeface="Courier New" charset="0"/>
                <a:cs typeface="Courier New" charset="0"/>
              </a:rPr>
              <a:t> </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protein"]/row[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serving</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a:t>
            </a:r>
          </a:p>
          <a:p>
            <a:r>
              <a:rPr lang="en-US" sz="1900" dirty="0" smtClean="0">
                <a:solidFill>
                  <a:schemeClr val="bg1"/>
                </a:solidFill>
                <a:latin typeface="Courier New" charset="0"/>
                <a:ea typeface="Courier New" charset="0"/>
                <a:cs typeface="Courier New" charset="0"/>
              </a:rPr>
              <a:t>end</a:t>
            </a:r>
            <a:endParaRPr lang="en-US" sz="1900" dirty="0">
              <a:solidFill>
                <a:schemeClr val="bg1"/>
              </a:solidFill>
              <a:latin typeface="Courier New" charset="0"/>
              <a:ea typeface="Courier New" charset="0"/>
              <a:cs typeface="Courier New" charset="0"/>
            </a:endParaRPr>
          </a:p>
        </p:txBody>
      </p:sp>
      <p:sp>
        <p:nvSpPr>
          <p:cNvPr id="48" name="Oval 47"/>
          <p:cNvSpPr/>
          <p:nvPr/>
        </p:nvSpPr>
        <p:spPr>
          <a:xfrm>
            <a:off x="3175000" y="3769308"/>
            <a:ext cx="1549400"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2438400" y="3769308"/>
            <a:ext cx="1447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.filter</a:t>
            </a:r>
            <a:endParaRPr lang="en-US" sz="1600" dirty="0">
              <a:solidFill>
                <a:schemeClr val="bg1"/>
              </a:solidFill>
              <a:latin typeface="Comic Sans MS" charset="0"/>
              <a:ea typeface="Comic Sans MS" charset="0"/>
              <a:cs typeface="Comic Sans MS" charset="0"/>
            </a:endParaRPr>
          </a:p>
        </p:txBody>
      </p:sp>
      <p:sp>
        <p:nvSpPr>
          <p:cNvPr id="50" name="TextBox 49"/>
          <p:cNvSpPr txBox="1"/>
          <p:nvPr/>
        </p:nvSpPr>
        <p:spPr>
          <a:xfrm>
            <a:off x="3048000" y="3769308"/>
            <a:ext cx="1828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a:t>
            </a:r>
            <a:r>
              <a:rPr lang="en-US" sz="1600" b="1" dirty="0" smtClean="0">
                <a:solidFill>
                  <a:schemeClr val="accent1"/>
                </a:solidFill>
                <a:latin typeface="Comic Sans MS" charset="0"/>
                <a:ea typeface="Comic Sans MS" charset="0"/>
                <a:cs typeface="Comic Sans MS" charset="0"/>
              </a:rPr>
              <a:t>enough-protein</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51" name="TextBox 50"/>
          <p:cNvSpPr txBox="1"/>
          <p:nvPr/>
        </p:nvSpPr>
        <p:spPr>
          <a:xfrm>
            <a:off x="546100" y="3193462"/>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nutrition-filtered</a:t>
            </a:r>
            <a:endParaRPr lang="en-US" sz="1600" dirty="0">
              <a:solidFill>
                <a:schemeClr val="bg1"/>
              </a:solidFill>
              <a:latin typeface="Comic Sans MS" charset="0"/>
              <a:ea typeface="Comic Sans MS" charset="0"/>
              <a:cs typeface="Comic Sans MS" charset="0"/>
            </a:endParaRPr>
          </a:p>
        </p:txBody>
      </p:sp>
      <p:sp>
        <p:nvSpPr>
          <p:cNvPr id="52" name="Rectangular Callout 51"/>
          <p:cNvSpPr/>
          <p:nvPr/>
        </p:nvSpPr>
        <p:spPr>
          <a:xfrm>
            <a:off x="4593407" y="4233254"/>
            <a:ext cx="4548415" cy="1112520"/>
          </a:xfrm>
          <a:prstGeom prst="wedgeRectCallout">
            <a:avLst>
              <a:gd name="adj1" fmla="val -59035"/>
              <a:gd name="adj2" fmla="val -53990"/>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900" dirty="0">
                <a:solidFill>
                  <a:schemeClr val="bg1"/>
                </a:solidFill>
                <a:latin typeface="Courier New" charset="0"/>
                <a:ea typeface="Courier New" charset="0"/>
                <a:cs typeface="Courier New" charset="0"/>
              </a:rPr>
              <a:t>fun </a:t>
            </a:r>
            <a:r>
              <a:rPr lang="en-US" sz="1900" dirty="0" smtClean="0">
                <a:solidFill>
                  <a:schemeClr val="bg1"/>
                </a:solidFill>
                <a:latin typeface="Courier New" charset="0"/>
                <a:ea typeface="Courier New" charset="0"/>
                <a:cs typeface="Courier New" charset="0"/>
              </a:rPr>
              <a:t>enough-protein(row</a:t>
            </a:r>
            <a:r>
              <a:rPr lang="en-US" sz="1900" dirty="0">
                <a:solidFill>
                  <a:schemeClr val="bg1"/>
                </a:solidFill>
                <a:latin typeface="Courier New" charset="0"/>
                <a:ea typeface="Courier New" charset="0"/>
                <a:cs typeface="Courier New" charset="0"/>
              </a:rPr>
              <a:t>):</a:t>
            </a:r>
          </a:p>
          <a:p>
            <a:r>
              <a:rPr lang="en-US" sz="1900" dirty="0">
                <a:solidFill>
                  <a:schemeClr val="bg1"/>
                </a:solidFill>
                <a:latin typeface="Courier New" charset="0"/>
                <a:ea typeface="Courier New" charset="0"/>
                <a:cs typeface="Courier New" charset="0"/>
              </a:rPr>
              <a:t> </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protein/gram"] &gt; 0.12</a:t>
            </a:r>
          </a:p>
          <a:p>
            <a:r>
              <a:rPr lang="en-US" sz="1900" dirty="0" smtClean="0">
                <a:solidFill>
                  <a:schemeClr val="bg1"/>
                </a:solidFill>
                <a:latin typeface="Courier New" charset="0"/>
                <a:ea typeface="Courier New" charset="0"/>
                <a:cs typeface="Courier New" charset="0"/>
              </a:rPr>
              <a:t>end</a:t>
            </a:r>
            <a:endParaRPr lang="en-US" sz="1900" dirty="0">
              <a:solidFill>
                <a:schemeClr val="bg1"/>
              </a:solidFill>
              <a:latin typeface="Courier New" charset="0"/>
              <a:ea typeface="Courier New" charset="0"/>
              <a:cs typeface="Courier New" charset="0"/>
            </a:endParaRPr>
          </a:p>
        </p:txBody>
      </p:sp>
      <p:sp>
        <p:nvSpPr>
          <p:cNvPr id="53" name="TextBox 52"/>
          <p:cNvSpPr txBox="1"/>
          <p:nvPr/>
        </p:nvSpPr>
        <p:spPr>
          <a:xfrm>
            <a:off x="533400" y="1905000"/>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nutrition</a:t>
            </a:r>
            <a:r>
              <a:rPr lang="en-US" sz="1600" smtClean="0">
                <a:solidFill>
                  <a:schemeClr val="bg1"/>
                </a:solidFill>
                <a:latin typeface="Comic Sans MS" charset="0"/>
                <a:ea typeface="Comic Sans MS" charset="0"/>
                <a:cs typeface="Comic Sans MS" charset="0"/>
              </a:rPr>
              <a:t>-extended</a:t>
            </a:r>
            <a:endParaRPr lang="en-US" sz="1600" dirty="0">
              <a:solidFill>
                <a:schemeClr val="bg1"/>
              </a:solidFill>
              <a:latin typeface="Comic Sans MS" charset="0"/>
              <a:ea typeface="Comic Sans MS" charset="0"/>
              <a:cs typeface="Comic Sans MS" charset="0"/>
            </a:endParaRPr>
          </a:p>
        </p:txBody>
      </p:sp>
      <p:sp>
        <p:nvSpPr>
          <p:cNvPr id="54" name="TextBox 53"/>
          <p:cNvSpPr txBox="1"/>
          <p:nvPr/>
        </p:nvSpPr>
        <p:spPr>
          <a:xfrm>
            <a:off x="533400" y="32004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nutrition-filtered</a:t>
            </a:r>
            <a:endParaRPr lang="en-US" sz="1600" dirty="0">
              <a:solidFill>
                <a:schemeClr val="bg1"/>
              </a:solidFill>
              <a:latin typeface="Comic Sans MS" charset="0"/>
              <a:ea typeface="Comic Sans MS" charset="0"/>
              <a:cs typeface="Comic Sans MS" charset="0"/>
            </a:endParaRPr>
          </a:p>
        </p:txBody>
      </p:sp>
      <p:sp>
        <p:nvSpPr>
          <p:cNvPr id="8" name="Multiply 7"/>
          <p:cNvSpPr/>
          <p:nvPr/>
        </p:nvSpPr>
        <p:spPr>
          <a:xfrm>
            <a:off x="-1066800" y="3998590"/>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546100" y="5751755"/>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nutrition</a:t>
            </a:r>
            <a:r>
              <a:rPr lang="en-US" sz="1600" smtClean="0">
                <a:solidFill>
                  <a:schemeClr val="bg1"/>
                </a:solidFill>
                <a:latin typeface="Comic Sans MS" charset="0"/>
                <a:ea typeface="Comic Sans MS" charset="0"/>
                <a:cs typeface="Comic Sans MS" charset="0"/>
              </a:rPr>
              <a:t>-selected</a:t>
            </a:r>
            <a:endParaRPr lang="en-US" sz="1600" dirty="0">
              <a:solidFill>
                <a:schemeClr val="bg1"/>
              </a:solidFill>
              <a:latin typeface="Comic Sans MS" charset="0"/>
              <a:ea typeface="Comic Sans MS" charset="0"/>
              <a:cs typeface="Comic Sans MS" charset="0"/>
            </a:endParaRPr>
          </a:p>
        </p:txBody>
      </p:sp>
      <p:sp>
        <p:nvSpPr>
          <p:cNvPr id="60" name="TextBox 59"/>
          <p:cNvSpPr txBox="1"/>
          <p:nvPr/>
        </p:nvSpPr>
        <p:spPr>
          <a:xfrm>
            <a:off x="2286000" y="6324600"/>
            <a:ext cx="19050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.select-columns</a:t>
            </a:r>
            <a:endParaRPr lang="en-US" sz="1600" dirty="0">
              <a:solidFill>
                <a:schemeClr val="bg1"/>
              </a:solidFill>
              <a:latin typeface="Comic Sans MS" charset="0"/>
              <a:ea typeface="Comic Sans MS" charset="0"/>
              <a:cs typeface="Comic Sans MS" charset="0"/>
            </a:endParaRPr>
          </a:p>
        </p:txBody>
      </p:sp>
      <p:sp>
        <p:nvSpPr>
          <p:cNvPr id="61" name="TextBox 60"/>
          <p:cNvSpPr txBox="1"/>
          <p:nvPr/>
        </p:nvSpPr>
        <p:spPr>
          <a:xfrm>
            <a:off x="3733800" y="6324600"/>
            <a:ext cx="4495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a:t>
            </a:r>
            <a:r>
              <a:rPr lang="en-US" sz="1600" b="1" dirty="0" smtClean="0">
                <a:solidFill>
                  <a:schemeClr val="accent1"/>
                </a:solidFill>
                <a:latin typeface="Comic Sans MS" charset="0"/>
                <a:ea typeface="Comic Sans MS" charset="0"/>
                <a:cs typeface="Comic Sans MS" charset="0"/>
              </a:rPr>
              <a:t>[list: “name”, “calories”, “protein/gram”]</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42" presetClass="path" presetSubtype="0" accel="50000" decel="50000" fill="hold" grpId="1" nodeType="withEffect">
                                  <p:stCondLst>
                                    <p:cond delay="0"/>
                                  </p:stCondLst>
                                  <p:childTnLst>
                                    <p:animMotion origin="layout" path="M 0 -0.00231 L 0.00642 0.27477 " pathEditMode="relative" rAng="0" ptsTypes="AA">
                                      <p:cBhvr>
                                        <p:cTn id="44" dur="2000" fill="hold"/>
                                        <p:tgtEl>
                                          <p:spTgt spid="41"/>
                                        </p:tgtEl>
                                        <p:attrNameLst>
                                          <p:attrName>ppt_x</p:attrName>
                                          <p:attrName>ppt_y</p:attrName>
                                        </p:attrNameLst>
                                      </p:cBhvr>
                                      <p:rCtr x="313" y="13843"/>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42" presetClass="path" presetSubtype="0" accel="50000" decel="50000" fill="hold" grpId="1" nodeType="withEffect">
                                  <p:stCondLst>
                                    <p:cond delay="0"/>
                                  </p:stCondLst>
                                  <p:childTnLst>
                                    <p:animMotion origin="layout" path="M 1.11111E-6 -0.00232 L 0.00364 0.45833 " pathEditMode="relative" rAng="0" ptsTypes="AA">
                                      <p:cBhvr>
                                        <p:cTn id="76" dur="2000" fill="hold"/>
                                        <p:tgtEl>
                                          <p:spTgt spid="51"/>
                                        </p:tgtEl>
                                        <p:attrNameLst>
                                          <p:attrName>ppt_x</p:attrName>
                                          <p:attrName>ppt_y</p:attrName>
                                        </p:attrNameLst>
                                      </p:cBhvr>
                                      <p:rCtr x="174" y="23032"/>
                                    </p:animMotion>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43" grpId="0" animBg="1"/>
      <p:bldP spid="44" grpId="0"/>
      <p:bldP spid="45" grpId="0"/>
      <p:bldP spid="46" grpId="0" animBg="1"/>
      <p:bldP spid="48" grpId="0" animBg="1"/>
      <p:bldP spid="49" grpId="0"/>
      <p:bldP spid="50" grpId="0"/>
      <p:bldP spid="51" grpId="0"/>
      <p:bldP spid="51" grpId="1"/>
      <p:bldP spid="52" grpId="0" animBg="1"/>
      <p:bldP spid="53" grpId="0"/>
      <p:bldP spid="54" grpId="0"/>
      <p:bldP spid="8" grpId="0" animBg="1"/>
      <p:bldP spid="59" grpId="0"/>
      <p:bldP spid="60" grpId="0"/>
      <p:bldP spid="6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0" y="1589208"/>
            <a:ext cx="6324600" cy="5268792"/>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a:t>
            </a:r>
            <a:r>
              <a:rPr lang="en-US" dirty="0" smtClean="0"/>
              <a:t>38: </a:t>
            </a:r>
            <a:r>
              <a:rPr lang="en-US" dirty="0">
                <a:latin typeface="Courier New" charset="0"/>
                <a:ea typeface="Courier New" charset="0"/>
                <a:cs typeface="Courier New" charset="0"/>
              </a:rPr>
              <a:t>term length</a:t>
            </a:r>
          </a:p>
        </p:txBody>
      </p:sp>
      <p:pic>
        <p:nvPicPr>
          <p:cNvPr id="5" name="Picture 4"/>
          <p:cNvPicPr>
            <a:picLocks noChangeAspect="1"/>
          </p:cNvPicPr>
          <p:nvPr/>
        </p:nvPicPr>
        <p:blipFill>
          <a:blip r:embed="rId2"/>
          <a:stretch>
            <a:fillRect/>
          </a:stretch>
        </p:blipFill>
        <p:spPr>
          <a:xfrm>
            <a:off x="0" y="1589208"/>
            <a:ext cx="6324600" cy="5268792"/>
          </a:xfrm>
          <a:prstGeom prst="rect">
            <a:avLst/>
          </a:prstGeom>
        </p:spPr>
      </p:pic>
      <p:sp>
        <p:nvSpPr>
          <p:cNvPr id="21" name="TextBox 20"/>
          <p:cNvSpPr txBox="1"/>
          <p:nvPr/>
        </p:nvSpPr>
        <p:spPr>
          <a:xfrm>
            <a:off x="533400" y="1905000"/>
            <a:ext cx="23622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presidents-extended</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457200" y="2480846"/>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presidents</a:t>
            </a:r>
            <a:endParaRPr lang="en-US" sz="1600" dirty="0">
              <a:solidFill>
                <a:schemeClr val="bg1"/>
              </a:solidFill>
              <a:latin typeface="Comic Sans MS" charset="0"/>
              <a:ea typeface="Comic Sans MS" charset="0"/>
              <a:cs typeface="Comic Sans MS" charset="0"/>
            </a:endParaRPr>
          </a:p>
        </p:txBody>
      </p:sp>
      <p:sp>
        <p:nvSpPr>
          <p:cNvPr id="23" name="Oval 22"/>
          <p:cNvSpPr/>
          <p:nvPr/>
        </p:nvSpPr>
        <p:spPr>
          <a:xfrm>
            <a:off x="3657600" y="2492812"/>
            <a:ext cx="1248592"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447800" y="2480846"/>
            <a:ext cx="1447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.build-column</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667000" y="2480846"/>
            <a:ext cx="24384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(“term”,  </a:t>
            </a:r>
            <a:r>
              <a:rPr lang="en-US" sz="1600" b="1" dirty="0" smtClean="0">
                <a:solidFill>
                  <a:schemeClr val="accent1"/>
                </a:solidFill>
                <a:latin typeface="Comic Sans MS" charset="0"/>
                <a:ea typeface="Comic Sans MS" charset="0"/>
                <a:cs typeface="Comic Sans MS" charset="0"/>
              </a:rPr>
              <a:t>years-served</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29" name="Rectangular Callout 28"/>
          <p:cNvSpPr/>
          <p:nvPr/>
        </p:nvSpPr>
        <p:spPr>
          <a:xfrm>
            <a:off x="3124200" y="1143000"/>
            <a:ext cx="6017623" cy="1112520"/>
          </a:xfrm>
          <a:prstGeom prst="wedgeRectCallout">
            <a:avLst>
              <a:gd name="adj1" fmla="val -27777"/>
              <a:gd name="adj2" fmla="val 68123"/>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900" dirty="0">
                <a:solidFill>
                  <a:schemeClr val="bg1"/>
                </a:solidFill>
                <a:latin typeface="Courier New" charset="0"/>
                <a:ea typeface="Courier New" charset="0"/>
                <a:cs typeface="Courier New" charset="0"/>
              </a:rPr>
              <a:t>fun </a:t>
            </a:r>
            <a:r>
              <a:rPr lang="en-US" sz="1900" dirty="0" smtClean="0">
                <a:solidFill>
                  <a:schemeClr val="bg1"/>
                </a:solidFill>
                <a:latin typeface="Courier New" charset="0"/>
                <a:ea typeface="Courier New" charset="0"/>
                <a:cs typeface="Courier New" charset="0"/>
              </a:rPr>
              <a:t>years-served(row</a:t>
            </a:r>
            <a:r>
              <a:rPr lang="en-US" sz="1900" dirty="0">
                <a:solidFill>
                  <a:schemeClr val="bg1"/>
                </a:solidFill>
                <a:latin typeface="Courier New" charset="0"/>
                <a:ea typeface="Courier New" charset="0"/>
                <a:cs typeface="Courier New" charset="0"/>
              </a:rPr>
              <a:t>):</a:t>
            </a:r>
          </a:p>
          <a:p>
            <a:r>
              <a:rPr lang="en-US" sz="1900" dirty="0">
                <a:solidFill>
                  <a:schemeClr val="bg1"/>
                </a:solidFill>
                <a:latin typeface="Courier New" charset="0"/>
                <a:ea typeface="Courier New" charset="0"/>
                <a:cs typeface="Courier New" charset="0"/>
              </a:rPr>
              <a:t> </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year-started"] - 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year-ended"]</a:t>
            </a:r>
          </a:p>
          <a:p>
            <a:r>
              <a:rPr lang="en-US" sz="1900" dirty="0" smtClean="0">
                <a:solidFill>
                  <a:schemeClr val="bg1"/>
                </a:solidFill>
                <a:latin typeface="Courier New" charset="0"/>
                <a:ea typeface="Courier New" charset="0"/>
                <a:cs typeface="Courier New" charset="0"/>
              </a:rPr>
              <a:t>end</a:t>
            </a:r>
            <a:endParaRPr lang="en-US" sz="1900" dirty="0">
              <a:solidFill>
                <a:schemeClr val="bg1"/>
              </a:solidFill>
              <a:latin typeface="Courier New" charset="0"/>
              <a:ea typeface="Courier New" charset="0"/>
              <a:cs typeface="Courier New" charset="0"/>
            </a:endParaRPr>
          </a:p>
        </p:txBody>
      </p:sp>
      <p:sp>
        <p:nvSpPr>
          <p:cNvPr id="40" name="Multiply 39"/>
          <p:cNvSpPr/>
          <p:nvPr/>
        </p:nvSpPr>
        <p:spPr>
          <a:xfrm>
            <a:off x="-1073150" y="2838304"/>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Multiply 40"/>
          <p:cNvSpPr/>
          <p:nvPr/>
        </p:nvSpPr>
        <p:spPr>
          <a:xfrm>
            <a:off x="-1073150" y="4068496"/>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Multiply 41"/>
          <p:cNvSpPr/>
          <p:nvPr/>
        </p:nvSpPr>
        <p:spPr>
          <a:xfrm>
            <a:off x="-1073150" y="5412636"/>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animBg="1"/>
      <p:bldP spid="24" grpId="0"/>
      <p:bldP spid="28" grpId="0"/>
      <p:bldP spid="29" grpId="0" animBg="1"/>
      <p:bldP spid="40" grpId="0" animBg="1"/>
      <p:bldP spid="41" grpId="0" animBg="1"/>
      <p:bldP spid="42"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a:t>
            </a:r>
            <a:r>
              <a:rPr lang="en-US" dirty="0" smtClean="0"/>
              <a:t>39</a:t>
            </a:r>
            <a:r>
              <a:rPr lang="en-US" dirty="0" smtClean="0"/>
              <a:t>: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pic>
        <p:nvPicPr>
          <p:cNvPr id="20" name="Picture 19"/>
          <p:cNvPicPr>
            <a:picLocks noChangeAspect="1"/>
          </p:cNvPicPr>
          <p:nvPr/>
        </p:nvPicPr>
        <p:blipFill>
          <a:blip r:embed="rId2"/>
          <a:stretch>
            <a:fillRect/>
          </a:stretch>
        </p:blipFill>
        <p:spPr>
          <a:xfrm>
            <a:off x="0" y="1589208"/>
            <a:ext cx="6324600" cy="5268792"/>
          </a:xfrm>
          <a:prstGeom prst="rect">
            <a:avLst/>
          </a:prstGeom>
        </p:spPr>
      </p:pic>
      <p:sp>
        <p:nvSpPr>
          <p:cNvPr id="23" name="TextBox 22"/>
          <p:cNvSpPr txBox="1"/>
          <p:nvPr/>
        </p:nvSpPr>
        <p:spPr>
          <a:xfrm>
            <a:off x="533400" y="19050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countries-extended</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546100" y="24808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a:t>
            </a:r>
            <a:endParaRPr lang="en-US" sz="1600" dirty="0">
              <a:solidFill>
                <a:schemeClr val="bg1"/>
              </a:solidFill>
              <a:latin typeface="Comic Sans MS" charset="0"/>
              <a:ea typeface="Comic Sans MS" charset="0"/>
              <a:cs typeface="Comic Sans MS" charset="0"/>
            </a:endParaRPr>
          </a:p>
        </p:txBody>
      </p:sp>
      <p:sp>
        <p:nvSpPr>
          <p:cNvPr id="28" name="Oval 27"/>
          <p:cNvSpPr/>
          <p:nvPr/>
        </p:nvSpPr>
        <p:spPr>
          <a:xfrm>
            <a:off x="4038600" y="2492812"/>
            <a:ext cx="1799408"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447800" y="2480846"/>
            <a:ext cx="1447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.build-column</a:t>
            </a:r>
            <a:endParaRPr lang="en-US" sz="1600" dirty="0">
              <a:solidFill>
                <a:schemeClr val="bg1"/>
              </a:solidFill>
              <a:latin typeface="Comic Sans MS" charset="0"/>
              <a:ea typeface="Comic Sans MS" charset="0"/>
              <a:cs typeface="Comic Sans MS" charset="0"/>
            </a:endParaRPr>
          </a:p>
        </p:txBody>
      </p:sp>
      <p:sp>
        <p:nvSpPr>
          <p:cNvPr id="30" name="TextBox 29"/>
          <p:cNvSpPr txBox="1"/>
          <p:nvPr/>
        </p:nvSpPr>
        <p:spPr>
          <a:xfrm>
            <a:off x="2667000" y="2480846"/>
            <a:ext cx="3124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(“per-capita”, </a:t>
            </a:r>
            <a:r>
              <a:rPr lang="en-US" sz="1600" b="1" dirty="0" err="1" smtClean="0">
                <a:solidFill>
                  <a:schemeClr val="accent1"/>
                </a:solidFill>
                <a:latin typeface="Comic Sans MS" charset="0"/>
                <a:ea typeface="Comic Sans MS" charset="0"/>
                <a:cs typeface="Comic Sans MS" charset="0"/>
              </a:rPr>
              <a:t>gdp</a:t>
            </a:r>
            <a:r>
              <a:rPr lang="en-US" sz="1600" b="1" dirty="0" smtClean="0">
                <a:solidFill>
                  <a:schemeClr val="accent1"/>
                </a:solidFill>
                <a:latin typeface="Comic Sans MS" charset="0"/>
                <a:ea typeface="Comic Sans MS" charset="0"/>
                <a:cs typeface="Comic Sans MS" charset="0"/>
              </a:rPr>
              <a:t>-per-capita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31" name="Rectangular Callout 30"/>
          <p:cNvSpPr/>
          <p:nvPr/>
        </p:nvSpPr>
        <p:spPr>
          <a:xfrm>
            <a:off x="4593408" y="1143000"/>
            <a:ext cx="4548415" cy="1112520"/>
          </a:xfrm>
          <a:prstGeom prst="wedgeRectCallout">
            <a:avLst>
              <a:gd name="adj1" fmla="val -32325"/>
              <a:gd name="adj2" fmla="val 68123"/>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900" dirty="0">
                <a:solidFill>
                  <a:schemeClr val="bg1"/>
                </a:solidFill>
                <a:latin typeface="Courier New" charset="0"/>
                <a:ea typeface="Courier New" charset="0"/>
                <a:cs typeface="Courier New" charset="0"/>
              </a:rPr>
              <a:t>fun </a:t>
            </a:r>
            <a:r>
              <a:rPr lang="en-US" sz="1900" dirty="0" err="1" smtClean="0">
                <a:solidFill>
                  <a:schemeClr val="bg1"/>
                </a:solidFill>
                <a:latin typeface="Courier New" charset="0"/>
                <a:ea typeface="Courier New" charset="0"/>
                <a:cs typeface="Courier New" charset="0"/>
              </a:rPr>
              <a:t>gdp</a:t>
            </a:r>
            <a:r>
              <a:rPr lang="en-US" sz="1900" dirty="0" smtClean="0">
                <a:solidFill>
                  <a:schemeClr val="bg1"/>
                </a:solidFill>
                <a:latin typeface="Courier New" charset="0"/>
                <a:ea typeface="Courier New" charset="0"/>
                <a:cs typeface="Courier New" charset="0"/>
              </a:rPr>
              <a:t>-per-capita(row):</a:t>
            </a:r>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err="1" smtClean="0">
                <a:solidFill>
                  <a:schemeClr val="bg1"/>
                </a:solidFill>
                <a:latin typeface="Courier New" charset="0"/>
                <a:ea typeface="Courier New" charset="0"/>
                <a:cs typeface="Courier New" charset="0"/>
              </a:rPr>
              <a:t>gdp</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population"]</a:t>
            </a:r>
          </a:p>
          <a:p>
            <a:r>
              <a:rPr lang="en-US" sz="1900" dirty="0" smtClean="0">
                <a:solidFill>
                  <a:schemeClr val="bg1"/>
                </a:solidFill>
                <a:latin typeface="Courier New" charset="0"/>
                <a:ea typeface="Courier New" charset="0"/>
                <a:cs typeface="Courier New" charset="0"/>
              </a:rPr>
              <a:t>end</a:t>
            </a:r>
            <a:endParaRPr lang="en-US" sz="1900" dirty="0">
              <a:solidFill>
                <a:schemeClr val="bg1"/>
              </a:solidFill>
              <a:latin typeface="Courier New" charset="0"/>
              <a:ea typeface="Courier New" charset="0"/>
              <a:cs typeface="Courier New" charset="0"/>
            </a:endParaRPr>
          </a:p>
        </p:txBody>
      </p:sp>
      <p:sp>
        <p:nvSpPr>
          <p:cNvPr id="32" name="Oval 31"/>
          <p:cNvSpPr/>
          <p:nvPr/>
        </p:nvSpPr>
        <p:spPr>
          <a:xfrm>
            <a:off x="3175000" y="3769308"/>
            <a:ext cx="1016000"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438400" y="3769308"/>
            <a:ext cx="1447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.filter</a:t>
            </a:r>
            <a:endParaRPr lang="en-US" sz="1600" dirty="0">
              <a:solidFill>
                <a:schemeClr val="bg1"/>
              </a:solidFill>
              <a:latin typeface="Comic Sans MS" charset="0"/>
              <a:ea typeface="Comic Sans MS" charset="0"/>
              <a:cs typeface="Comic Sans MS" charset="0"/>
            </a:endParaRPr>
          </a:p>
        </p:txBody>
      </p:sp>
      <p:sp>
        <p:nvSpPr>
          <p:cNvPr id="34" name="TextBox 33"/>
          <p:cNvSpPr txBox="1"/>
          <p:nvPr/>
        </p:nvSpPr>
        <p:spPr>
          <a:xfrm>
            <a:off x="3048000" y="3769308"/>
            <a:ext cx="1219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a:t>
            </a:r>
            <a:r>
              <a:rPr lang="en-US" sz="1600" b="1" dirty="0" smtClean="0">
                <a:solidFill>
                  <a:schemeClr val="accent1"/>
                </a:solidFill>
                <a:latin typeface="Comic Sans MS" charset="0"/>
                <a:ea typeface="Comic Sans MS" charset="0"/>
                <a:cs typeface="Comic Sans MS" charset="0"/>
              </a:rPr>
              <a:t>is-</a:t>
            </a:r>
            <a:r>
              <a:rPr lang="en-US" sz="1600" b="1" dirty="0" err="1" smtClean="0">
                <a:solidFill>
                  <a:schemeClr val="accent1"/>
                </a:solidFill>
                <a:latin typeface="Comic Sans MS" charset="0"/>
                <a:ea typeface="Comic Sans MS" charset="0"/>
                <a:cs typeface="Comic Sans MS" charset="0"/>
              </a:rPr>
              <a:t>africa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35" name="TextBox 34"/>
          <p:cNvSpPr txBox="1"/>
          <p:nvPr/>
        </p:nvSpPr>
        <p:spPr>
          <a:xfrm>
            <a:off x="546100" y="3193462"/>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countries-filtered</a:t>
            </a:r>
            <a:endParaRPr lang="en-US" sz="1600" dirty="0">
              <a:solidFill>
                <a:schemeClr val="bg1"/>
              </a:solidFill>
              <a:latin typeface="Comic Sans MS" charset="0"/>
              <a:ea typeface="Comic Sans MS" charset="0"/>
              <a:cs typeface="Comic Sans MS" charset="0"/>
            </a:endParaRPr>
          </a:p>
        </p:txBody>
      </p:sp>
      <p:sp>
        <p:nvSpPr>
          <p:cNvPr id="36" name="Rectangular Callout 35"/>
          <p:cNvSpPr/>
          <p:nvPr/>
        </p:nvSpPr>
        <p:spPr>
          <a:xfrm>
            <a:off x="4593407" y="4233254"/>
            <a:ext cx="4548415" cy="1112520"/>
          </a:xfrm>
          <a:prstGeom prst="wedgeRectCallout">
            <a:avLst>
              <a:gd name="adj1" fmla="val -59035"/>
              <a:gd name="adj2" fmla="val -53990"/>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900" dirty="0">
                <a:solidFill>
                  <a:schemeClr val="bg1"/>
                </a:solidFill>
                <a:latin typeface="Courier New" charset="0"/>
                <a:ea typeface="Courier New" charset="0"/>
                <a:cs typeface="Courier New" charset="0"/>
              </a:rPr>
              <a:t>fun </a:t>
            </a:r>
            <a:r>
              <a:rPr lang="en-US" sz="1900" dirty="0" smtClean="0">
                <a:solidFill>
                  <a:schemeClr val="bg1"/>
                </a:solidFill>
                <a:latin typeface="Courier New" charset="0"/>
                <a:ea typeface="Courier New" charset="0"/>
                <a:cs typeface="Courier New" charset="0"/>
              </a:rPr>
              <a:t>is-</a:t>
            </a:r>
            <a:r>
              <a:rPr lang="en-US" sz="1900" dirty="0" err="1" smtClean="0">
                <a:solidFill>
                  <a:schemeClr val="bg1"/>
                </a:solidFill>
                <a:latin typeface="Courier New" charset="0"/>
                <a:ea typeface="Courier New" charset="0"/>
                <a:cs typeface="Courier New" charset="0"/>
              </a:rPr>
              <a:t>africa</a:t>
            </a:r>
            <a:r>
              <a:rPr lang="en-US" sz="1900" dirty="0" smtClean="0">
                <a:solidFill>
                  <a:schemeClr val="bg1"/>
                </a:solidFill>
                <a:latin typeface="Courier New" charset="0"/>
                <a:ea typeface="Courier New" charset="0"/>
                <a:cs typeface="Courier New" charset="0"/>
              </a:rPr>
              <a:t>(row</a:t>
            </a:r>
            <a:r>
              <a:rPr lang="en-US" sz="1900" dirty="0">
                <a:solidFill>
                  <a:schemeClr val="bg1"/>
                </a:solidFill>
                <a:latin typeface="Courier New" charset="0"/>
                <a:ea typeface="Courier New" charset="0"/>
                <a:cs typeface="Courier New" charset="0"/>
              </a:rPr>
              <a:t>):</a:t>
            </a:r>
          </a:p>
          <a:p>
            <a:r>
              <a:rPr lang="en-US" sz="1900" dirty="0">
                <a:solidFill>
                  <a:schemeClr val="bg1"/>
                </a:solidFill>
                <a:latin typeface="Courier New" charset="0"/>
                <a:ea typeface="Courier New" charset="0"/>
                <a:cs typeface="Courier New" charset="0"/>
              </a:rPr>
              <a:t> </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continent"] == “Africa”</a:t>
            </a:r>
          </a:p>
          <a:p>
            <a:r>
              <a:rPr lang="en-US" sz="1900" dirty="0" smtClean="0">
                <a:solidFill>
                  <a:schemeClr val="bg1"/>
                </a:solidFill>
                <a:latin typeface="Courier New" charset="0"/>
                <a:ea typeface="Courier New" charset="0"/>
                <a:cs typeface="Courier New" charset="0"/>
              </a:rPr>
              <a:t>end</a:t>
            </a:r>
            <a:endParaRPr lang="en-US" sz="1900" dirty="0">
              <a:solidFill>
                <a:schemeClr val="bg1"/>
              </a:solidFill>
              <a:latin typeface="Courier New" charset="0"/>
              <a:ea typeface="Courier New" charset="0"/>
              <a:cs typeface="Courier New" charset="0"/>
            </a:endParaRPr>
          </a:p>
        </p:txBody>
      </p:sp>
      <p:sp>
        <p:nvSpPr>
          <p:cNvPr id="37" name="TextBox 36"/>
          <p:cNvSpPr txBox="1"/>
          <p:nvPr/>
        </p:nvSpPr>
        <p:spPr>
          <a:xfrm>
            <a:off x="533400" y="19050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a:t>
            </a:r>
            <a:r>
              <a:rPr lang="en-US" sz="1600" dirty="0" smtClean="0">
                <a:solidFill>
                  <a:schemeClr val="bg1"/>
                </a:solidFill>
                <a:latin typeface="Comic Sans MS" charset="0"/>
                <a:ea typeface="Comic Sans MS" charset="0"/>
                <a:cs typeface="Comic Sans MS" charset="0"/>
              </a:rPr>
              <a:t>ountries-extended</a:t>
            </a:r>
            <a:endParaRPr lang="en-US" sz="1600" dirty="0">
              <a:solidFill>
                <a:schemeClr val="bg1"/>
              </a:solidFill>
              <a:latin typeface="Comic Sans MS" charset="0"/>
              <a:ea typeface="Comic Sans MS" charset="0"/>
              <a:cs typeface="Comic Sans MS" charset="0"/>
            </a:endParaRPr>
          </a:p>
        </p:txBody>
      </p:sp>
      <p:sp>
        <p:nvSpPr>
          <p:cNvPr id="38" name="TextBox 37"/>
          <p:cNvSpPr txBox="1"/>
          <p:nvPr/>
        </p:nvSpPr>
        <p:spPr>
          <a:xfrm>
            <a:off x="533400" y="32004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countries-filtered</a:t>
            </a:r>
            <a:endParaRPr lang="en-US" sz="1600" dirty="0">
              <a:solidFill>
                <a:schemeClr val="bg1"/>
              </a:solidFill>
              <a:latin typeface="Comic Sans MS" charset="0"/>
              <a:ea typeface="Comic Sans MS" charset="0"/>
              <a:cs typeface="Comic Sans MS" charset="0"/>
            </a:endParaRPr>
          </a:p>
        </p:txBody>
      </p:sp>
      <p:sp>
        <p:nvSpPr>
          <p:cNvPr id="42" name="Multiply 41"/>
          <p:cNvSpPr/>
          <p:nvPr/>
        </p:nvSpPr>
        <p:spPr>
          <a:xfrm>
            <a:off x="-1073150" y="4068496"/>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Multiply 42"/>
          <p:cNvSpPr/>
          <p:nvPr/>
        </p:nvSpPr>
        <p:spPr>
          <a:xfrm>
            <a:off x="-1073150" y="5412636"/>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accel="50000" decel="50000" fill="hold" grpId="1" nodeType="withEffect">
                                  <p:stCondLst>
                                    <p:cond delay="0"/>
                                  </p:stCondLst>
                                  <p:childTnLst>
                                    <p:animMotion origin="layout" path="M 0 -0.00231 L 0.00208 0.27107 " pathEditMode="relative" rAng="0" ptsTypes="AA">
                                      <p:cBhvr>
                                        <p:cTn id="44" dur="2000" fill="hold"/>
                                        <p:tgtEl>
                                          <p:spTgt spid="23"/>
                                        </p:tgtEl>
                                        <p:attrNameLst>
                                          <p:attrName>ppt_x</p:attrName>
                                          <p:attrName>ppt_y</p:attrName>
                                        </p:attrNameLst>
                                      </p:cBhvr>
                                      <p:rCtr x="104" y="1365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8" grpId="0" animBg="1"/>
      <p:bldP spid="29" grpId="0"/>
      <p:bldP spid="30" grpId="0"/>
      <p:bldP spid="31" grpId="0" animBg="1"/>
      <p:bldP spid="32" grpId="0" animBg="1"/>
      <p:bldP spid="33" grpId="0"/>
      <p:bldP spid="34" grpId="0"/>
      <p:bldP spid="35" grpId="0"/>
      <p:bldP spid="36" grpId="0" animBg="1"/>
      <p:bldP spid="37" grpId="0"/>
      <p:bldP spid="38" grpId="0"/>
      <p:bldP spid="42" grpId="0" animBg="1"/>
      <p:bldP spid="4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smtClean="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10" name="Group 9"/>
          <p:cNvGrpSpPr/>
          <p:nvPr/>
        </p:nvGrpSpPr>
        <p:grpSpPr>
          <a:xfrm>
            <a:off x="1242652" y="2450062"/>
            <a:ext cx="7121562" cy="3722814"/>
            <a:chOff x="1242652" y="2450062"/>
            <a:chExt cx="7121562" cy="3722814"/>
          </a:xfrm>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42652" y="2450062"/>
              <a:ext cx="3490381" cy="3722814"/>
            </a:xfrm>
            <a:prstGeom prst="rect">
              <a:avLst/>
            </a:prstGeom>
            <a:solidFill>
              <a:schemeClr val="tx1"/>
            </a:solidFill>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3033" y="2514600"/>
              <a:ext cx="3631181" cy="3299187"/>
            </a:xfrm>
            <a:prstGeom prst="rect">
              <a:avLst/>
            </a:prstGeom>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685800" y="3773303"/>
            <a:ext cx="7899400" cy="2325872"/>
            <a:chOff x="685800" y="3773303"/>
            <a:chExt cx="7899400" cy="2325872"/>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377330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384379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152400" y="1438276"/>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Open the </a:t>
            </a:r>
            <a:r>
              <a:rPr lang="en-US" altLang="en-US" dirty="0" smtClean="0">
                <a:latin typeface="Helvetica" charset="0"/>
                <a:ea typeface="ＭＳ Ｐゴシック" charset="-128"/>
                <a:cs typeface="Helvetica" charset="0"/>
                <a:hlinkClick r:id="rId3"/>
              </a:rPr>
              <a:t>Unit </a:t>
            </a:r>
            <a:r>
              <a:rPr lang="en-US" altLang="en-US" dirty="0" smtClean="0">
                <a:latin typeface="Helvetica" charset="0"/>
                <a:ea typeface="ＭＳ Ｐゴシック" charset="-128"/>
                <a:cs typeface="Helvetica" charset="0"/>
                <a:hlinkClick r:id="rId3"/>
              </a:rPr>
              <a:t>1 Starter </a:t>
            </a:r>
            <a:r>
              <a:rPr lang="en-US" altLang="en-US" dirty="0" smtClean="0">
                <a:latin typeface="Helvetica" charset="0"/>
                <a:ea typeface="ＭＳ Ｐゴシック" charset="-128"/>
                <a:cs typeface="Helvetica" charset="0"/>
                <a:hlinkClick r:id="rId3"/>
              </a:rPr>
              <a:t>File</a:t>
            </a:r>
            <a:endParaRPr lang="en-US" altLang="en-US" dirty="0" smtClean="0">
              <a:latin typeface="Helvetica" charset="0"/>
              <a:ea typeface="ＭＳ Ｐゴシック" charset="-128"/>
              <a:cs typeface="Helvetica" charset="0"/>
            </a:endParaRPr>
          </a:p>
          <a:p>
            <a:pPr eaLnBrk="1" hangingPunct="1">
              <a:lnSpc>
                <a:spcPct val="200000"/>
              </a:lnSpc>
            </a:pPr>
            <a:r>
              <a:rPr lang="en-US" altLang="en-US" dirty="0" smtClean="0">
                <a:latin typeface="Helvetica" charset="0"/>
                <a:ea typeface="ＭＳ Ｐゴシック" charset="-128"/>
                <a:cs typeface="Helvetica" charset="0"/>
              </a:rPr>
              <a:t>Save, Run, and type </a:t>
            </a:r>
            <a:r>
              <a:rPr lang="en-US" altLang="en-US" dirty="0" smtClean="0">
                <a:latin typeface="Courier New" charset="0"/>
                <a:ea typeface="Courier New" charset="0"/>
                <a:cs typeface="Courier New" charset="0"/>
              </a:rPr>
              <a:t>language</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Complete Page 2</a:t>
            </a:r>
            <a:r>
              <a:rPr lang="mr-IN"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Booleans and Lists</a:t>
            </a:r>
            <a:endParaRPr lang="en-US" dirty="0"/>
          </a:p>
        </p:txBody>
      </p:sp>
      <p:sp>
        <p:nvSpPr>
          <p:cNvPr id="3" name="Content Placeholder 2"/>
          <p:cNvSpPr>
            <a:spLocks noGrp="1"/>
          </p:cNvSpPr>
          <p:nvPr>
            <p:ph idx="1"/>
          </p:nvPr>
        </p:nvSpPr>
        <p:spPr>
          <a:xfrm>
            <a:off x="304800" y="1828801"/>
            <a:ext cx="8686800" cy="4251324"/>
          </a:xfrm>
        </p:spPr>
        <p:txBody>
          <a:bodyPr/>
          <a:lstStyle/>
          <a:p>
            <a:r>
              <a:rPr lang="en-US" dirty="0" smtClean="0"/>
              <a:t>What about comparison operators?</a:t>
            </a:r>
            <a:endParaRPr lang="en-US" dirty="0"/>
          </a:p>
          <a:p>
            <a:pPr marL="0" indent="0">
              <a:buNone/>
            </a:pPr>
            <a:endParaRPr lang="en-US" dirty="0" smtClean="0">
              <a:latin typeface="Courier New" charset="0"/>
              <a:ea typeface="Courier New" charset="0"/>
              <a:cs typeface="Courier New" charset="0"/>
            </a:endParaRPr>
          </a:p>
          <a:p>
            <a:pPr marL="0" indent="0">
              <a:buNone/>
            </a:pPr>
            <a:r>
              <a:rPr lang="en-US" dirty="0" smtClean="0">
                <a:latin typeface="Courier New" charset="0"/>
                <a:ea typeface="Courier New" charset="0"/>
                <a:cs typeface="Courier New" charset="0"/>
              </a:rPr>
              <a:t>[list: “red”, “blue”, “yellow”]</a:t>
            </a:r>
          </a:p>
          <a:p>
            <a:pPr marL="0" indent="0">
              <a:buNone/>
            </a:pPr>
            <a:r>
              <a:rPr lang="en-US" dirty="0" smtClean="0">
                <a:latin typeface="Courier New" charset="0"/>
                <a:ea typeface="Courier New" charset="0"/>
                <a:cs typeface="Courier New" charset="0"/>
              </a:rPr>
              <a:t>[list: 2, 4, 6, 8]</a:t>
            </a:r>
          </a:p>
          <a:p>
            <a:pPr marL="0" indent="0">
              <a:buNone/>
            </a:pPr>
            <a:endParaRPr lang="en-US" dirty="0">
              <a:latin typeface="Courier New" charset="0"/>
              <a:ea typeface="Courier New" charset="0"/>
              <a:cs typeface="Courier New" charset="0"/>
            </a:endParaRPr>
          </a:p>
          <a:p>
            <a:r>
              <a:rPr lang="en-US" dirty="0" smtClean="0"/>
              <a:t>Lists have brackets</a:t>
            </a:r>
            <a:r>
              <a:rPr lang="en-US" dirty="0"/>
              <a:t> </a:t>
            </a:r>
            <a:r>
              <a:rPr lang="en-US" dirty="0" smtClean="0"/>
              <a:t>and comma-separated values</a:t>
            </a:r>
          </a:p>
          <a:p>
            <a:r>
              <a:rPr lang="en-US" dirty="0" smtClean="0"/>
              <a:t>The Type of a List is: </a:t>
            </a:r>
            <a:r>
              <a:rPr lang="en-US" dirty="0" smtClean="0">
                <a:solidFill>
                  <a:schemeClr val="accent1"/>
                </a:solidFill>
                <a:latin typeface="Courier" charset="0"/>
                <a:ea typeface="Courier" charset="0"/>
                <a:cs typeface="Courier" charset="0"/>
              </a:rPr>
              <a:t>List&lt;</a:t>
            </a:r>
            <a:r>
              <a:rPr lang="en-US" i="1" dirty="0" smtClean="0">
                <a:solidFill>
                  <a:schemeClr val="accent1"/>
                </a:solidFill>
                <a:latin typeface="Courier" charset="0"/>
                <a:ea typeface="Courier" charset="0"/>
                <a:cs typeface="Courier" charset="0"/>
              </a:rPr>
              <a:t>Type-of-Elements</a:t>
            </a:r>
            <a:r>
              <a:rPr lang="en-US" dirty="0" smtClean="0">
                <a:solidFill>
                  <a:schemeClr val="accent1"/>
                </a:solidFill>
                <a:latin typeface="Courier" charset="0"/>
                <a:ea typeface="Courier" charset="0"/>
                <a:cs typeface="Courier" charset="0"/>
              </a:rPr>
              <a:t>&gt;</a:t>
            </a:r>
          </a:p>
          <a:p>
            <a:r>
              <a:rPr lang="en-US" dirty="0" smtClean="0">
                <a:solidFill>
                  <a:schemeClr val="bg1"/>
                </a:solidFill>
              </a:rPr>
              <a:t>Complete Page 3</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9944498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554163"/>
            <a:ext cx="8979877" cy="326548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err="1" smtClean="0">
                <a:solidFill>
                  <a:schemeClr val="accent1"/>
                </a:solidFill>
                <a:latin typeface="Courier" charset="0"/>
                <a:ea typeface="Courier" charset="0"/>
                <a:cs typeface="Courier" charset="0"/>
              </a:rPr>
              <a:t>num-sqrt</a:t>
            </a:r>
            <a:r>
              <a:rPr lang="en-US" sz="1900" dirty="0" smtClean="0">
                <a:solidFill>
                  <a:schemeClr val="accent1"/>
                </a:solidFill>
                <a:latin typeface="Courier" charset="0"/>
                <a:ea typeface="Courier" charset="0"/>
                <a:cs typeface="Courier" charset="0"/>
              </a:rPr>
              <a:t> :: (n :: Number) </a:t>
            </a:r>
            <a:r>
              <a:rPr lang="en-US" sz="1900" dirty="0" smtClean="0">
                <a:solidFill>
                  <a:schemeClr val="accent1"/>
                </a:solidFill>
                <a:latin typeface="Courier" charset="0"/>
                <a:ea typeface="Courier" charset="0"/>
                <a:cs typeface="Courier" charset="0"/>
                <a:sym typeface="Wingdings"/>
              </a:rPr>
              <a:t> Number</a:t>
            </a:r>
          </a:p>
          <a:p>
            <a:pPr marL="0" indent="0">
              <a:buNone/>
            </a:pPr>
            <a:r>
              <a:rPr lang="en-US" sz="1900" dirty="0" err="1" smtClean="0">
                <a:solidFill>
                  <a:schemeClr val="accent1"/>
                </a:solidFill>
                <a:latin typeface="Courier" charset="0"/>
                <a:ea typeface="Courier" charset="0"/>
                <a:cs typeface="Courier" charset="0"/>
                <a:sym typeface="Wingdings"/>
              </a:rPr>
              <a:t>num</a:t>
            </a:r>
            <a:r>
              <a:rPr lang="en-US" sz="1900" dirty="0" smtClean="0">
                <a:solidFill>
                  <a:schemeClr val="accent1"/>
                </a:solidFill>
                <a:latin typeface="Courier" charset="0"/>
                <a:ea typeface="Courier" charset="0"/>
                <a:cs typeface="Courier" charset="0"/>
                <a:sym typeface="Wingdings"/>
              </a:rPr>
              <a:t>-min :: (a :: Number, b :: Number)  Number</a:t>
            </a:r>
          </a:p>
          <a:p>
            <a:pPr marL="0" indent="0">
              <a:buNone/>
            </a:pPr>
            <a:r>
              <a:rPr lang="en-US" sz="1900" dirty="0" smtClean="0">
                <a:solidFill>
                  <a:schemeClr val="accent1"/>
                </a:solidFill>
                <a:latin typeface="Courier" charset="0"/>
                <a:ea typeface="Courier" charset="0"/>
                <a:cs typeface="Courier" charset="0"/>
                <a:sym typeface="Wingdings"/>
              </a:rPr>
              <a:t>string-repeat :: (s :: String, n :: Number)  String</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146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5226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46452"/>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b="1" dirty="0"/>
              <a:t>Math: </a:t>
            </a:r>
            <a:r>
              <a:rPr lang="en-US" sz="2400" b="1" dirty="0" smtClean="0"/>
              <a:t> </a:t>
            </a:r>
            <a:r>
              <a:rPr lang="en-US" sz="2400" i="1" dirty="0" smtClean="0">
                <a:latin typeface="Courier New" charset="0"/>
                <a:ea typeface="Courier New" charset="0"/>
                <a:cs typeface="Courier New" charset="0"/>
              </a:rPr>
              <a:t>x = 4, y = x + 1</a:t>
            </a:r>
            <a:endParaRPr lang="en-US" sz="2400" i="1" dirty="0">
              <a:latin typeface="Courier New" charset="0"/>
              <a:ea typeface="Courier New" charset="0"/>
              <a:cs typeface="Courier New" charset="0"/>
            </a:endParaRPr>
          </a:p>
          <a:p>
            <a:pPr marL="0" indent="0">
              <a:buNone/>
            </a:pPr>
            <a:r>
              <a:rPr lang="en-US" sz="2400" b="1" dirty="0" err="1"/>
              <a:t>Pyret</a:t>
            </a:r>
            <a:r>
              <a:rPr lang="en-US" sz="2400" b="1" dirty="0"/>
              <a:t>:</a:t>
            </a:r>
            <a:r>
              <a:rPr lang="en-US" sz="2400" dirty="0">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x = 4, y = x + 1</a:t>
            </a:r>
          </a:p>
          <a:p>
            <a:pPr marL="0" indent="0">
              <a:buNone/>
            </a:pPr>
            <a:endParaRPr lang="en-US" sz="2400" dirty="0" smtClean="0">
              <a:solidFill>
                <a:schemeClr val="accent1"/>
              </a:solidFill>
              <a:latin typeface="Courier New" charset="0"/>
              <a:ea typeface="Courier New" charset="0"/>
              <a:cs typeface="Courier New" charset="0"/>
            </a:endParaRPr>
          </a:p>
          <a:p>
            <a:pPr marL="0" indent="0">
              <a:buNone/>
            </a:pPr>
            <a:r>
              <a:rPr lang="en-US" sz="2400" dirty="0" smtClean="0">
                <a:solidFill>
                  <a:schemeClr val="accent1"/>
                </a:solidFill>
                <a:latin typeface="Courier" charset="0"/>
                <a:ea typeface="Courier" charset="0"/>
                <a:cs typeface="Courier" charset="0"/>
              </a:rPr>
              <a:t>A = 42             # A :: Number</a:t>
            </a:r>
            <a:br>
              <a:rPr lang="en-US" sz="2400" dirty="0" smtClean="0">
                <a:solidFill>
                  <a:schemeClr val="accent1"/>
                </a:solidFill>
                <a:latin typeface="Courier" charset="0"/>
                <a:ea typeface="Courier" charset="0"/>
                <a:cs typeface="Courier" charset="0"/>
              </a:rPr>
            </a:br>
            <a:r>
              <a:rPr lang="en-US" sz="2400" dirty="0" smtClean="0">
                <a:solidFill>
                  <a:schemeClr val="accent1"/>
                </a:solidFill>
                <a:latin typeface="Courier" charset="0"/>
                <a:ea typeface="Courier" charset="0"/>
                <a:cs typeface="Courier" charset="0"/>
              </a:rPr>
              <a:t>B = “buffalo”      # B :: String</a:t>
            </a:r>
          </a:p>
          <a:p>
            <a:pPr marL="0" indent="0">
              <a:buNone/>
            </a:pPr>
            <a:r>
              <a:rPr lang="en-US" sz="2400" dirty="0" smtClean="0">
                <a:solidFill>
                  <a:schemeClr val="accent1"/>
                </a:solidFill>
                <a:latin typeface="Courier" charset="0"/>
                <a:ea typeface="Courier" charset="0"/>
                <a:cs typeface="Courier" charset="0"/>
              </a:rPr>
              <a:t>C = 2 * 2</a:t>
            </a:r>
          </a:p>
          <a:p>
            <a:pPr marL="0" indent="0">
              <a:buNone/>
            </a:pPr>
            <a:r>
              <a:rPr lang="en-US" sz="2400" dirty="0" smtClean="0">
                <a:solidFill>
                  <a:schemeClr val="accent1"/>
                </a:solidFill>
                <a:latin typeface="Courier" charset="0"/>
                <a:ea typeface="Courier" charset="0"/>
                <a:cs typeface="Courier" charset="0"/>
              </a:rPr>
              <a:t>D = 42 </a:t>
            </a:r>
            <a:r>
              <a:rPr lang="mr-IN" sz="2400" dirty="0" smtClean="0">
                <a:solidFill>
                  <a:schemeClr val="accent1"/>
                </a:solidFill>
                <a:latin typeface="Courier" charset="0"/>
                <a:ea typeface="Courier" charset="0"/>
                <a:cs typeface="Courier" charset="0"/>
              </a:rPr>
              <a:t>–</a:t>
            </a:r>
            <a:r>
              <a:rPr lang="en-US" sz="2400" dirty="0" smtClean="0">
                <a:solidFill>
                  <a:schemeClr val="accent1"/>
                </a:solidFill>
                <a:latin typeface="Courier" charset="0"/>
                <a:ea typeface="Courier" charset="0"/>
                <a:cs typeface="Courier" charset="0"/>
              </a:rPr>
              <a:t> A</a:t>
            </a:r>
          </a:p>
          <a:p>
            <a:pPr marL="0" indent="0">
              <a:buNone/>
            </a:pPr>
            <a:endParaRPr lang="en-US" sz="2400" dirty="0">
              <a:latin typeface="Courier New" charset="0"/>
              <a:ea typeface="Courier New" charset="0"/>
              <a:cs typeface="Courier New" charset="0"/>
            </a:endParaRPr>
          </a:p>
          <a:p>
            <a:r>
              <a:rPr lang="en-US" sz="2400" dirty="0"/>
              <a:t>Turn to page </a:t>
            </a:r>
            <a:r>
              <a:rPr lang="en-US" sz="2400" dirty="0" smtClean="0"/>
              <a:t>4</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3781544" y="36340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C :: Number</a:t>
            </a:r>
            <a:endParaRPr lang="en-US" dirty="0"/>
          </a:p>
        </p:txBody>
      </p:sp>
      <p:sp>
        <p:nvSpPr>
          <p:cNvPr id="6" name="Rectangle 5"/>
          <p:cNvSpPr/>
          <p:nvPr/>
        </p:nvSpPr>
        <p:spPr>
          <a:xfrm>
            <a:off x="3781544" y="40531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a:t>
            </a:r>
            <a:r>
              <a:rPr lang="en-US" dirty="0" smtClean="0">
                <a:solidFill>
                  <a:schemeClr val="accent1"/>
                </a:solidFill>
                <a:latin typeface="Courier" charset="0"/>
                <a:ea typeface="Courier" charset="0"/>
                <a:cs typeface="Courier" charset="0"/>
              </a:rPr>
              <a:t>D </a:t>
            </a:r>
            <a:r>
              <a:rPr lang="en-US" dirty="0">
                <a:solidFill>
                  <a:schemeClr val="accent1"/>
                </a:solidFill>
                <a:latin typeface="Courier" charset="0"/>
                <a:ea typeface="Courier" charset="0"/>
                <a:cs typeface="Courier" charset="0"/>
              </a:rPr>
              <a:t>:: Number</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371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New </a:t>
            </a:r>
            <a:r>
              <a:rPr lang="en-US" altLang="en-US" sz="2400" dirty="0">
                <a:latin typeface="Arial" charset="0"/>
                <a:ea typeface="Arial" charset="0"/>
                <a:cs typeface="Arial" charset="0"/>
              </a:rPr>
              <a:t>Type, new function:</a:t>
            </a:r>
            <a:r>
              <a:rPr lang="en-US" dirty="0"/>
              <a:t> </a:t>
            </a:r>
            <a:endParaRPr lang="en-US" sz="1000" dirty="0"/>
          </a:p>
          <a:p>
            <a:pPr indent="-285750">
              <a:buNone/>
            </a:pPr>
            <a:r>
              <a:rPr lang="en-US" sz="2000" dirty="0" smtClean="0">
                <a:solidFill>
                  <a:schemeClr val="accent1">
                    <a:lumMod val="75000"/>
                  </a:schemeClr>
                </a:solidFill>
                <a:latin typeface="Courier New" charset="0"/>
                <a:ea typeface="Courier New" charset="0"/>
                <a:cs typeface="Courier New" charset="0"/>
              </a:rPr>
              <a:t>function-plot </a:t>
            </a:r>
            <a:r>
              <a:rPr lang="en-US" sz="2000" dirty="0">
                <a:solidFill>
                  <a:schemeClr val="accent1">
                    <a:lumMod val="75000"/>
                  </a:schemeClr>
                </a:solidFill>
                <a:latin typeface="Courier New" charset="0"/>
                <a:ea typeface="Courier New" charset="0"/>
                <a:cs typeface="Courier New" charset="0"/>
              </a:rPr>
              <a:t>:: </a:t>
            </a:r>
            <a:r>
              <a:rPr lang="en-US" sz="2000" dirty="0" smtClean="0">
                <a:solidFill>
                  <a:schemeClr val="accent1">
                    <a:lumMod val="75000"/>
                  </a:schemeClr>
                </a:solidFill>
                <a:latin typeface="Courier New" charset="0"/>
                <a:ea typeface="Courier New" charset="0"/>
                <a:cs typeface="Courier New" charset="0"/>
              </a:rPr>
              <a:t>(f::</a:t>
            </a:r>
            <a:r>
              <a:rPr lang="en-US" sz="2000" dirty="0" smtClean="0">
                <a:solidFill>
                  <a:schemeClr val="accent1">
                    <a:lumMod val="75000"/>
                  </a:schemeClr>
                </a:solidFill>
                <a:latin typeface="Courier New" charset="0"/>
                <a:ea typeface="Courier New" charset="0"/>
                <a:cs typeface="Courier New" charset="0"/>
                <a:sym typeface="Wingdings"/>
              </a:rPr>
              <a:t>(</a:t>
            </a:r>
            <a:r>
              <a:rPr lang="en-US" sz="2000" dirty="0" smtClean="0">
                <a:solidFill>
                  <a:schemeClr val="accent1">
                    <a:lumMod val="75000"/>
                  </a:schemeClr>
                </a:solidFill>
                <a:latin typeface="Courier New" charset="0"/>
                <a:ea typeface="Courier New" charset="0"/>
                <a:cs typeface="Courier New" charset="0"/>
              </a:rPr>
              <a:t>Number </a:t>
            </a:r>
            <a:r>
              <a:rPr lang="en-US" sz="2000" dirty="0">
                <a:solidFill>
                  <a:schemeClr val="accent1">
                    <a:lumMod val="75000"/>
                  </a:schemeClr>
                </a:solidFill>
                <a:latin typeface="Courier New" charset="0"/>
                <a:ea typeface="Courier New" charset="0"/>
                <a:cs typeface="Courier New" charset="0"/>
              </a:rPr>
              <a:t>-&gt; </a:t>
            </a:r>
            <a:r>
              <a:rPr lang="en-US" sz="2000" dirty="0" smtClean="0">
                <a:solidFill>
                  <a:schemeClr val="accent1">
                    <a:lumMod val="75000"/>
                  </a:schemeClr>
                </a:solidFill>
                <a:latin typeface="Courier New" charset="0"/>
                <a:ea typeface="Courier New" charset="0"/>
                <a:cs typeface="Courier New" charset="0"/>
              </a:rPr>
              <a:t>Number)) </a:t>
            </a:r>
            <a:r>
              <a:rPr lang="en-US" sz="2000" dirty="0" smtClean="0">
                <a:solidFill>
                  <a:schemeClr val="accent1">
                    <a:lumMod val="75000"/>
                  </a:schemeClr>
                </a:solidFill>
                <a:latin typeface="Courier New" charset="0"/>
                <a:ea typeface="Courier New" charset="0"/>
                <a:cs typeface="Courier New" charset="0"/>
                <a:sym typeface="Wingdings"/>
              </a:rPr>
              <a:t></a:t>
            </a:r>
            <a:r>
              <a:rPr lang="en-US" sz="2000" dirty="0" smtClean="0">
                <a:solidFill>
                  <a:schemeClr val="accent1">
                    <a:lumMod val="75000"/>
                  </a:schemeClr>
                </a:solidFill>
                <a:latin typeface="Courier New" charset="0"/>
                <a:ea typeface="Courier New" charset="0"/>
                <a:cs typeface="Courier New" charset="0"/>
              </a:rPr>
              <a:t> </a:t>
            </a:r>
            <a:r>
              <a:rPr lang="en-US" sz="2000" b="1" dirty="0" err="1" smtClean="0">
                <a:solidFill>
                  <a:schemeClr val="accent1">
                    <a:lumMod val="75000"/>
                  </a:schemeClr>
                </a:solidFill>
                <a:latin typeface="Courier New" charset="0"/>
                <a:ea typeface="Courier New" charset="0"/>
                <a:cs typeface="Courier New" charset="0"/>
              </a:rPr>
              <a:t>DataSeries</a:t>
            </a:r>
            <a:endParaRPr lang="en-US" sz="2000" b="1" dirty="0">
              <a:solidFill>
                <a:schemeClr val="accent1">
                  <a:lumMod val="75000"/>
                </a:schemeClr>
              </a:solidFill>
              <a:latin typeface="Courier New" charset="0"/>
              <a:ea typeface="Courier New" charset="0"/>
              <a:cs typeface="Courier New" charset="0"/>
            </a:endParaRPr>
          </a:p>
          <a:p>
            <a:pPr indent="-285750">
              <a:buNone/>
            </a:pPr>
            <a:r>
              <a:rPr lang="en-US" sz="2000" dirty="0" smtClean="0">
                <a:solidFill>
                  <a:schemeClr val="accent1">
                    <a:lumMod val="75000"/>
                  </a:schemeClr>
                </a:solidFill>
                <a:latin typeface="Courier New" charset="0"/>
                <a:ea typeface="Courier New" charset="0"/>
                <a:cs typeface="Courier New" charset="0"/>
              </a:rPr>
              <a:t>draw-chart </a:t>
            </a:r>
            <a:r>
              <a:rPr lang="en-US" sz="2000" dirty="0">
                <a:solidFill>
                  <a:schemeClr val="accent1">
                    <a:lumMod val="75000"/>
                  </a:schemeClr>
                </a:solidFill>
                <a:latin typeface="Courier New" charset="0"/>
                <a:ea typeface="Courier New" charset="0"/>
                <a:cs typeface="Courier New" charset="0"/>
              </a:rPr>
              <a:t>:: (</a:t>
            </a:r>
            <a:r>
              <a:rPr lang="en-US" sz="2000" dirty="0" smtClean="0">
                <a:solidFill>
                  <a:schemeClr val="accent1">
                    <a:lumMod val="75000"/>
                  </a:schemeClr>
                </a:solidFill>
                <a:latin typeface="Courier New" charset="0"/>
                <a:ea typeface="Courier New" charset="0"/>
                <a:cs typeface="Courier New" charset="0"/>
              </a:rPr>
              <a:t>title::String, ds::</a:t>
            </a:r>
            <a:r>
              <a:rPr lang="en-US" sz="2000" b="1" dirty="0" err="1" smtClean="0">
                <a:solidFill>
                  <a:schemeClr val="accent1">
                    <a:lumMod val="75000"/>
                  </a:schemeClr>
                </a:solidFill>
                <a:latin typeface="Courier New" charset="0"/>
                <a:ea typeface="Courier New" charset="0"/>
                <a:cs typeface="Courier New" charset="0"/>
              </a:rPr>
              <a:t>DataSeries</a:t>
            </a:r>
            <a:r>
              <a:rPr lang="en-US" sz="2000" dirty="0" smtClean="0">
                <a:solidFill>
                  <a:schemeClr val="accent1">
                    <a:lumMod val="75000"/>
                  </a:schemeClr>
                </a:solidFill>
                <a:latin typeface="Courier New" charset="0"/>
                <a:ea typeface="Courier New" charset="0"/>
                <a:cs typeface="Courier New" charset="0"/>
              </a:rPr>
              <a:t>) </a:t>
            </a:r>
            <a:r>
              <a:rPr lang="en-US" sz="2000" dirty="0" smtClean="0">
                <a:solidFill>
                  <a:schemeClr val="accent1">
                    <a:lumMod val="75000"/>
                  </a:schemeClr>
                </a:solidFill>
                <a:latin typeface="Courier New" charset="0"/>
                <a:ea typeface="Courier New" charset="0"/>
                <a:cs typeface="Courier New" charset="0"/>
                <a:sym typeface="Wingdings"/>
              </a:rPr>
              <a:t> </a:t>
            </a:r>
            <a:r>
              <a:rPr lang="en-US" sz="2000" dirty="0" smtClean="0">
                <a:solidFill>
                  <a:schemeClr val="accent1">
                    <a:lumMod val="75000"/>
                  </a:schemeClr>
                </a:solidFill>
                <a:latin typeface="Courier New" charset="0"/>
                <a:ea typeface="Courier New" charset="0"/>
                <a:cs typeface="Courier New" charset="0"/>
              </a:rPr>
              <a:t>Image</a:t>
            </a:r>
            <a:endParaRPr lang="en-US" sz="2000" dirty="0">
              <a:solidFill>
                <a:schemeClr val="accent1">
                  <a:lumMod val="75000"/>
                </a:schemeClr>
              </a:solidFill>
              <a:latin typeface="Courier New" charset="0"/>
              <a:ea typeface="Courier New" charset="0"/>
              <a:cs typeface="Courier New" charset="0"/>
            </a:endParaRP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a:t>
            </a:r>
            <a:r>
              <a:rPr lang="en-US" sz="2000" dirty="0" smtClean="0">
                <a:latin typeface="Courier New" charset="0"/>
                <a:ea typeface="Courier New" charset="0"/>
                <a:cs typeface="Courier New" charset="0"/>
              </a:rPr>
              <a:t>draw-chart(“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grpSp>
        <p:nvGrpSpPr>
          <p:cNvPr id="5" name="Group 4"/>
          <p:cNvGrpSpPr/>
          <p:nvPr/>
        </p:nvGrpSpPr>
        <p:grpSpPr>
          <a:xfrm>
            <a:off x="3048000" y="2514600"/>
            <a:ext cx="3124200" cy="1123950"/>
            <a:chOff x="5205046" y="2795154"/>
            <a:chExt cx="3124200" cy="1123950"/>
          </a:xfrm>
        </p:grpSpPr>
        <p:sp>
          <p:nvSpPr>
            <p:cNvPr id="6" name="Rectangle 5"/>
            <p:cNvSpPr/>
            <p:nvPr/>
          </p:nvSpPr>
          <p:spPr>
            <a:xfrm>
              <a:off x="5738446" y="2795154"/>
              <a:ext cx="2590800" cy="41648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ular Callout 6"/>
            <p:cNvSpPr/>
            <p:nvPr/>
          </p:nvSpPr>
          <p:spPr>
            <a:xfrm>
              <a:off x="5205046" y="3461903"/>
              <a:ext cx="2286000" cy="457201"/>
            </a:xfrm>
            <a:prstGeom prst="wedgeRectCallout">
              <a:avLst>
                <a:gd name="adj1" fmla="val 34359"/>
                <a:gd name="adj2" fmla="val -9760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f is a </a:t>
              </a:r>
              <a:r>
                <a:rPr lang="en-US" sz="2000" i="1" dirty="0" smtClean="0">
                  <a:solidFill>
                    <a:schemeClr val="tx1"/>
                  </a:solidFill>
                </a:rPr>
                <a:t>function!</a:t>
              </a:r>
              <a:endParaRPr lang="en-US" sz="2000" dirty="0">
                <a:solidFill>
                  <a:schemeClr val="tx1"/>
                </a:solidFill>
              </a:endParaRPr>
            </a:p>
          </p:txBody>
        </p:sp>
      </p:gr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a:t>
            </a:r>
            <a:r>
              <a:rPr lang="en-US" sz="2400" dirty="0" smtClean="0"/>
              <a:t>Row</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 xmlns:a16="http://schemas.microsoft.com/office/drawing/2014/main" val="20000"/>
                    </a:ext>
                  </a:extLst>
                </a:gridCol>
                <a:gridCol w="2114550">
                  <a:extLst>
                    <a:ext uri="{9D8B030D-6E8A-4147-A177-3AD203B41FA5}">
                      <a16:colId xmlns="" xmlns:a16="http://schemas.microsoft.com/office/drawing/2014/main" val="20001"/>
                    </a:ext>
                  </a:extLst>
                </a:gridCol>
                <a:gridCol w="2181325">
                  <a:extLst>
                    <a:ext uri="{9D8B030D-6E8A-4147-A177-3AD203B41FA5}">
                      <a16:colId xmlns="" xmlns:a16="http://schemas.microsoft.com/office/drawing/2014/main" val="20002"/>
                    </a:ext>
                  </a:extLst>
                </a:gridCol>
                <a:gridCol w="2047775">
                  <a:extLst>
                    <a:ext uri="{9D8B030D-6E8A-4147-A177-3AD203B41FA5}">
                      <a16:colId xmlns=""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 xmlns:a16="http://schemas.microsoft.com/office/drawing/2014/main" val="20000"/>
                    </a:ext>
                  </a:extLst>
                </a:gridCol>
                <a:gridCol w="2114550">
                  <a:extLst>
                    <a:ext uri="{9D8B030D-6E8A-4147-A177-3AD203B41FA5}">
                      <a16:colId xmlns="" xmlns:a16="http://schemas.microsoft.com/office/drawing/2014/main" val="20001"/>
                    </a:ext>
                  </a:extLst>
                </a:gridCol>
                <a:gridCol w="2181325">
                  <a:extLst>
                    <a:ext uri="{9D8B030D-6E8A-4147-A177-3AD203B41FA5}">
                      <a16:colId xmlns="" xmlns:a16="http://schemas.microsoft.com/office/drawing/2014/main" val="20002"/>
                    </a:ext>
                  </a:extLst>
                </a:gridCol>
                <a:gridCol w="2047775">
                  <a:extLst>
                    <a:ext uri="{9D8B030D-6E8A-4147-A177-3AD203B41FA5}">
                      <a16:colId xmlns=""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dirty="0" err="1" smtClean="0">
                <a:solidFill>
                  <a:schemeClr val="bg1"/>
                </a:solidFill>
                <a:latin typeface="Courier New" charset="0"/>
                <a:ea typeface="Courier New" charset="0"/>
                <a:cs typeface="Courier New" charset="0"/>
              </a:rPr>
              <a:t>nutrition.</a:t>
            </a:r>
            <a:r>
              <a:rPr lang="en-US" b="1" dirty="0" err="1" smtClean="0">
                <a:solidFill>
                  <a:schemeClr val="bg1"/>
                </a:solidFill>
                <a:latin typeface="Courier New" charset="0"/>
                <a:ea typeface="Courier New" charset="0"/>
                <a:cs typeface="Courier New" charset="0"/>
              </a:rPr>
              <a:t>column</a:t>
            </a:r>
            <a:r>
              <a:rPr lang="en-US" b="1" dirty="0" smtClean="0">
                <a:solidFill>
                  <a:schemeClr val="bg1"/>
                </a:solidFill>
                <a:latin typeface="Courier New" charset="0"/>
                <a:ea typeface="Courier New" charset="0"/>
                <a:cs typeface="Courier New" charset="0"/>
              </a:rPr>
              <a:t>(“</a:t>
            </a:r>
            <a:r>
              <a:rPr lang="en-US" dirty="0" smtClean="0">
                <a:solidFill>
                  <a:schemeClr val="bg1"/>
                </a:solidFill>
                <a:latin typeface="Courier New" charset="0"/>
                <a:ea typeface="Courier New" charset="0"/>
                <a:cs typeface="Courier New" charset="0"/>
              </a:rPr>
              <a:t>sodium”</a:t>
            </a:r>
            <a:r>
              <a:rPr lang="en-US" b="1" dirty="0" smtClean="0">
                <a:solidFill>
                  <a:schemeClr val="bg1"/>
                </a:solidFill>
                <a:latin typeface="Courier New" charset="0"/>
                <a:ea typeface="Courier New" charset="0"/>
                <a:cs typeface="Courier New" charset="0"/>
              </a:rPr>
              <a:t>)</a:t>
            </a:r>
            <a:endParaRPr lang="en-US" b="1" dirty="0">
              <a:solidFill>
                <a:schemeClr val="bg1"/>
              </a:solidFill>
              <a:latin typeface="Courier New" charset="0"/>
              <a:ea typeface="Courier New" charset="0"/>
              <a:cs typeface="Courier New" charset="0"/>
            </a:endParaRP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smtClean="0">
                <a:solidFill>
                  <a:schemeClr val="accent1"/>
                </a:solidFill>
                <a:latin typeface="Courier New" charset="0"/>
                <a:ea typeface="Courier New" charset="0"/>
                <a:cs typeface="Courier New" charset="0"/>
              </a:rPr>
              <a:t>scatter-plot </a:t>
            </a:r>
            <a:r>
              <a:rPr lang="en-US" sz="1900" b="1" dirty="0">
                <a:solidFill>
                  <a:schemeClr val="accent1"/>
                </a:solidFill>
                <a:latin typeface="Courier New" charset="0"/>
                <a:ea typeface="Courier New" charset="0"/>
                <a:cs typeface="Courier New" charset="0"/>
              </a:rPr>
              <a:t>:: </a:t>
            </a:r>
            <a:r>
              <a:rPr lang="en-US" sz="1900" b="1" dirty="0" smtClean="0">
                <a:solidFill>
                  <a:schemeClr val="accent1"/>
                </a:solidFill>
                <a:latin typeface="Courier New" charset="0"/>
                <a:ea typeface="Courier New" charset="0"/>
                <a:cs typeface="Courier New" charset="0"/>
              </a:rPr>
              <a:t>(</a:t>
            </a:r>
            <a:r>
              <a:rPr lang="en-US" sz="1900" b="1" dirty="0" err="1" smtClean="0">
                <a:solidFill>
                  <a:schemeClr val="accent1"/>
                </a:solidFill>
                <a:latin typeface="Courier New" charset="0"/>
                <a:ea typeface="Courier New" charset="0"/>
                <a:cs typeface="Courier New" charset="0"/>
              </a:rPr>
              <a:t>xs</a:t>
            </a:r>
            <a:r>
              <a:rPr lang="en-US" sz="1900" b="1" dirty="0" smtClean="0">
                <a:solidFill>
                  <a:schemeClr val="accent1"/>
                </a:solidFill>
                <a:latin typeface="Courier New" charset="0"/>
                <a:ea typeface="Courier New" charset="0"/>
                <a:cs typeface="Courier New" charset="0"/>
              </a:rPr>
              <a:t>::List&lt;</a:t>
            </a:r>
            <a:r>
              <a:rPr lang="en-US" sz="1900" b="1" dirty="0" err="1" smtClean="0">
                <a:solidFill>
                  <a:schemeClr val="accent1"/>
                </a:solidFill>
                <a:latin typeface="Courier New" charset="0"/>
                <a:ea typeface="Courier New" charset="0"/>
                <a:cs typeface="Courier New" charset="0"/>
              </a:rPr>
              <a:t>Num</a:t>
            </a:r>
            <a:r>
              <a:rPr lang="en-US" sz="1900" b="1" dirty="0" smtClean="0">
                <a:solidFill>
                  <a:schemeClr val="accent1"/>
                </a:solidFill>
                <a:latin typeface="Courier New" charset="0"/>
                <a:ea typeface="Courier New" charset="0"/>
                <a:cs typeface="Courier New" charset="0"/>
              </a:rPr>
              <a:t>&gt; </a:t>
            </a:r>
            <a:r>
              <a:rPr lang="en-US" sz="1900" b="1" dirty="0" err="1" smtClean="0">
                <a:solidFill>
                  <a:schemeClr val="accent1"/>
                </a:solidFill>
                <a:latin typeface="Courier New" charset="0"/>
                <a:ea typeface="Courier New" charset="0"/>
                <a:cs typeface="Courier New" charset="0"/>
              </a:rPr>
              <a:t>ys</a:t>
            </a:r>
            <a:r>
              <a:rPr lang="en-US" sz="1900" b="1" dirty="0" smtClean="0">
                <a:solidFill>
                  <a:schemeClr val="accent1"/>
                </a:solidFill>
                <a:latin typeface="Courier New" charset="0"/>
                <a:ea typeface="Courier New" charset="0"/>
                <a:cs typeface="Courier New" charset="0"/>
              </a:rPr>
              <a:t>::List&lt;</a:t>
            </a:r>
            <a:r>
              <a:rPr lang="en-US" sz="1900" b="1" dirty="0" err="1" smtClean="0">
                <a:solidFill>
                  <a:schemeClr val="accent1"/>
                </a:solidFill>
                <a:latin typeface="Courier New" charset="0"/>
                <a:ea typeface="Courier New" charset="0"/>
                <a:cs typeface="Courier New" charset="0"/>
              </a:rPr>
              <a:t>Num</a:t>
            </a:r>
            <a:r>
              <a:rPr lang="en-US" sz="1900" b="1" dirty="0" smtClean="0">
                <a:solidFill>
                  <a:schemeClr val="accent1"/>
                </a:solidFill>
                <a:latin typeface="Courier New" charset="0"/>
                <a:ea typeface="Courier New" charset="0"/>
                <a:cs typeface="Courier New" charset="0"/>
              </a:rPr>
              <a:t>&gt;) </a:t>
            </a:r>
            <a:r>
              <a:rPr lang="en-US" sz="1900" b="1" dirty="0">
                <a:solidFill>
                  <a:schemeClr val="accent1"/>
                </a:solidFill>
                <a:latin typeface="Courier New" charset="0"/>
                <a:ea typeface="Courier New" charset="0"/>
                <a:cs typeface="Courier New" charset="0"/>
                <a:sym typeface="Wingdings"/>
              </a:rPr>
              <a:t> </a:t>
            </a:r>
            <a:r>
              <a:rPr lang="en-US" sz="1900" b="1" dirty="0" err="1" smtClean="0">
                <a:solidFill>
                  <a:schemeClr val="accent1"/>
                </a:solidFill>
                <a:latin typeface="Courier New" charset="0"/>
                <a:ea typeface="Courier New" charset="0"/>
                <a:cs typeface="Courier New" charset="0"/>
                <a:sym typeface="Wingdings"/>
              </a:rPr>
              <a:t>DataSeries</a:t>
            </a:r>
            <a:endParaRPr lang="en-US" sz="1900" b="1" dirty="0">
              <a:solidFill>
                <a:schemeClr val="accent1"/>
              </a:solidFill>
              <a:latin typeface="Courier New" charset="0"/>
              <a:ea typeface="Courier New" charset="0"/>
              <a:cs typeface="Courier New" charset="0"/>
            </a:endParaRPr>
          </a:p>
          <a:p>
            <a:r>
              <a:rPr lang="en-US" sz="1900" b="1" dirty="0" smtClean="0">
                <a:solidFill>
                  <a:schemeClr val="bg1"/>
                </a:solidFill>
                <a:latin typeface="Courier New" charset="0"/>
                <a:ea typeface="Courier New" charset="0"/>
                <a:cs typeface="Courier New" charset="0"/>
              </a:rPr>
              <a:t>series </a:t>
            </a:r>
            <a:r>
              <a:rPr lang="en-US" sz="1900" b="1" dirty="0">
                <a:solidFill>
                  <a:schemeClr val="bg1"/>
                </a:solidFill>
                <a:latin typeface="Courier New" charset="0"/>
                <a:ea typeface="Courier New" charset="0"/>
                <a:cs typeface="Courier New" charset="0"/>
              </a:rPr>
              <a:t>=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a:t>
            </a:r>
            <a:r>
              <a:rPr lang="en-US" sz="1900" dirty="0" smtClean="0">
                <a:solidFill>
                  <a:schemeClr val="bg1"/>
                </a:solidFill>
                <a:latin typeface="Courier New" charset="0"/>
                <a:ea typeface="Courier New" charset="0"/>
                <a:cs typeface="Courier New" charset="0"/>
              </a:rPr>
              <a:t>lot-</a:t>
            </a:r>
            <a:r>
              <a:rPr lang="en-US" sz="1900" dirty="0" err="1" smtClean="0">
                <a:solidFill>
                  <a:schemeClr val="bg1"/>
                </a:solidFill>
                <a:latin typeface="Courier New" charset="0"/>
                <a:ea typeface="Courier New" charset="0"/>
                <a:cs typeface="Courier New" charset="0"/>
              </a:rPr>
              <a:t>img</a:t>
            </a:r>
            <a:r>
              <a:rPr lang="en-US" sz="1900" dirty="0" smtClean="0">
                <a:solidFill>
                  <a:schemeClr val="bg1"/>
                </a:solidFill>
                <a:latin typeface="Courier New" charset="0"/>
                <a:ea typeface="Courier New" charset="0"/>
                <a:cs typeface="Courier New" charset="0"/>
              </a:rPr>
              <a:t> </a:t>
            </a:r>
            <a:r>
              <a:rPr lang="en-US" sz="1900" dirty="0">
                <a:solidFill>
                  <a:schemeClr val="bg1"/>
                </a:solidFill>
                <a:latin typeface="Courier New" charset="0"/>
                <a:ea typeface="Courier New" charset="0"/>
                <a:cs typeface="Courier New" charset="0"/>
              </a:rPr>
              <a:t>= </a:t>
            </a:r>
            <a:r>
              <a:rPr lang="en-US" sz="1900" dirty="0" smtClean="0">
                <a:solidFill>
                  <a:schemeClr val="bg1"/>
                </a:solidFill>
                <a:latin typeface="Courier New" charset="0"/>
                <a:ea typeface="Courier New" charset="0"/>
                <a:cs typeface="Courier New" charset="0"/>
              </a:rPr>
              <a:t>draw-chart(“</a:t>
            </a:r>
            <a:r>
              <a:rPr lang="en-US" sz="1900" dirty="0">
                <a:solidFill>
                  <a:schemeClr val="bg1"/>
                </a:solidFill>
                <a:latin typeface="Courier New" charset="0"/>
                <a:ea typeface="Courier New" charset="0"/>
                <a:cs typeface="Courier New" charset="0"/>
              </a:rPr>
              <a:t>Sugar v. Calories”, </a:t>
            </a:r>
            <a:r>
              <a:rPr lang="en-US" sz="1900" dirty="0" smtClean="0">
                <a:solidFill>
                  <a:schemeClr val="bg1"/>
                </a:solidFill>
                <a:latin typeface="Courier New" charset="0"/>
                <a:ea typeface="Courier New" charset="0"/>
                <a:cs typeface="Courier New" charset="0"/>
              </a:rPr>
              <a:t>series)</a:t>
            </a:r>
            <a:endParaRPr lang="en-US" sz="1900"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 xmlns:a16="http://schemas.microsoft.com/office/drawing/2014/main" id="{394114E3-2494-4EA9-BA93-90C5BF643193}"/>
              </a:ext>
            </a:extLst>
          </p:cNvPr>
          <p:cNvSpPr>
            <a:spLocks noGrp="1"/>
          </p:cNvSpPr>
          <p:nvPr>
            <p:ph idx="1"/>
          </p:nvPr>
        </p:nvSpPr>
        <p:spPr/>
        <p:txBody>
          <a:bodyPr/>
          <a:lstStyle/>
          <a:p>
            <a:r>
              <a:rPr lang="en-US" dirty="0"/>
              <a:t>Review scatter-plot contract</a:t>
            </a:r>
          </a:p>
          <a:p>
            <a:pPr marL="0" indent="0">
              <a:buNone/>
            </a:pPr>
            <a:r>
              <a:rPr lang="en-US" sz="1900" dirty="0" smtClean="0">
                <a:latin typeface="Courier New" charset="0"/>
                <a:ea typeface="Courier New" charset="0"/>
                <a:cs typeface="Courier New" charset="0"/>
              </a:rPr>
              <a:t>scatter-plot </a:t>
            </a:r>
            <a:r>
              <a:rPr lang="en-US" sz="1900" dirty="0">
                <a:latin typeface="Courier New" charset="0"/>
                <a:ea typeface="Courier New" charset="0"/>
                <a:cs typeface="Courier New" charset="0"/>
              </a:rPr>
              <a:t>:: </a:t>
            </a:r>
            <a:r>
              <a:rPr lang="en-US" sz="1900" dirty="0" smtClean="0">
                <a:latin typeface="Courier New" charset="0"/>
                <a:ea typeface="Courier New" charset="0"/>
                <a:cs typeface="Courier New" charset="0"/>
              </a:rPr>
              <a:t>(</a:t>
            </a:r>
            <a:r>
              <a:rPr lang="en-US" sz="1900" dirty="0" err="1" smtClean="0">
                <a:latin typeface="Courier New" charset="0"/>
                <a:ea typeface="Courier New" charset="0"/>
                <a:cs typeface="Courier New" charset="0"/>
              </a:rPr>
              <a:t>xs</a:t>
            </a:r>
            <a:r>
              <a:rPr lang="en-US" sz="1900" dirty="0" smtClean="0">
                <a:latin typeface="Courier New" charset="0"/>
                <a:ea typeface="Courier New" charset="0"/>
                <a:cs typeface="Courier New" charset="0"/>
              </a:rPr>
              <a:t>::List&lt;</a:t>
            </a:r>
            <a:r>
              <a:rPr lang="en-US" sz="1900" dirty="0" err="1" smtClean="0">
                <a:latin typeface="Courier New" charset="0"/>
                <a:ea typeface="Courier New" charset="0"/>
                <a:cs typeface="Courier New" charset="0"/>
              </a:rPr>
              <a:t>Num</a:t>
            </a:r>
            <a:r>
              <a:rPr lang="en-US" sz="1900" dirty="0" smtClean="0">
                <a:latin typeface="Courier New" charset="0"/>
                <a:ea typeface="Courier New" charset="0"/>
                <a:cs typeface="Courier New" charset="0"/>
              </a:rPr>
              <a:t>&gt;, </a:t>
            </a:r>
            <a:r>
              <a:rPr lang="en-US" sz="1900" dirty="0" err="1" smtClean="0">
                <a:latin typeface="Courier New" charset="0"/>
                <a:ea typeface="Courier New" charset="0"/>
                <a:cs typeface="Courier New" charset="0"/>
              </a:rPr>
              <a:t>ys</a:t>
            </a:r>
            <a:r>
              <a:rPr lang="en-US" sz="1900" dirty="0" smtClean="0">
                <a:latin typeface="Courier New" charset="0"/>
                <a:ea typeface="Courier New" charset="0"/>
                <a:cs typeface="Courier New" charset="0"/>
              </a:rPr>
              <a:t>::List&lt;</a:t>
            </a:r>
            <a:r>
              <a:rPr lang="en-US" sz="1900" dirty="0" err="1" smtClean="0">
                <a:latin typeface="Courier New" charset="0"/>
                <a:ea typeface="Courier New" charset="0"/>
                <a:cs typeface="Courier New" charset="0"/>
              </a:rPr>
              <a:t>Num</a:t>
            </a:r>
            <a:r>
              <a:rPr lang="en-US" sz="1900" dirty="0" smtClean="0">
                <a:latin typeface="Courier New" charset="0"/>
                <a:ea typeface="Courier New" charset="0"/>
                <a:cs typeface="Courier New" charset="0"/>
              </a:rPr>
              <a:t>&gt;)</a:t>
            </a:r>
            <a:r>
              <a:rPr lang="en-US" sz="1900" dirty="0" smtClean="0">
                <a:latin typeface="Courier New" charset="0"/>
                <a:ea typeface="Courier New" charset="0"/>
                <a:cs typeface="Courier New" charset="0"/>
                <a:sym typeface="Wingdings"/>
              </a:rPr>
              <a:t></a:t>
            </a:r>
            <a:r>
              <a:rPr lang="en-US" sz="1900" dirty="0" err="1" smtClean="0">
                <a:latin typeface="Courier New" charset="0"/>
                <a:ea typeface="Courier New" charset="0"/>
                <a:cs typeface="Courier New" charset="0"/>
              </a:rPr>
              <a:t>DataSeries</a:t>
            </a:r>
            <a:endParaRPr lang="en-US" sz="1900" dirty="0">
              <a:latin typeface="Courier New" charset="0"/>
              <a:ea typeface="Courier New" charset="0"/>
              <a:cs typeface="Courier New" charset="0"/>
            </a:endParaRP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Review </a:t>
            </a:r>
            <a:r>
              <a:rPr lang="en-US" dirty="0">
                <a:latin typeface="Arial" panose="020B0604020202020204" pitchFamily="34" charset="0"/>
                <a:cs typeface="Arial" panose="020B0604020202020204" pitchFamily="34" charset="0"/>
              </a:rPr>
              <a:t>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 xmlns:a16="http://schemas.microsoft.com/office/drawing/2014/main"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516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spcBef>
                <a:spcPts val="300"/>
              </a:spcBef>
              <a:buClr>
                <a:schemeClr val="bg1"/>
              </a:buClr>
            </a:pPr>
            <a:r>
              <a:rPr lang="en-US" altLang="en-US" sz="2400" dirty="0">
                <a:latin typeface="Arial" charset="0"/>
                <a:ea typeface="Arial" charset="0"/>
                <a:cs typeface="Arial" charset="0"/>
              </a:rPr>
              <a:t>What are their contracts</a:t>
            </a:r>
            <a:r>
              <a:rPr lang="en-US" altLang="en-US" sz="2400" dirty="0" smtClean="0">
                <a:latin typeface="Arial" charset="0"/>
                <a:ea typeface="Arial" charset="0"/>
                <a:cs typeface="Arial" charset="0"/>
              </a:rPr>
              <a:t>?</a:t>
            </a:r>
          </a:p>
          <a:p>
            <a:pPr marL="342900" indent="-342900">
              <a:buClr>
                <a:schemeClr val="bg1"/>
              </a:buClr>
            </a:pPr>
            <a:endParaRPr lang="en-US" sz="2400" dirty="0">
              <a:latin typeface="Arial" charset="0"/>
              <a:ea typeface="Arial" charset="0"/>
              <a:cs typeface="Arial" charset="0"/>
            </a:endParaRPr>
          </a:p>
          <a:p>
            <a:pPr marL="342900" indent="-342900">
              <a:buClr>
                <a:schemeClr val="bg1"/>
              </a:buClr>
            </a:pP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8</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 xmlns:a16="http://schemas.microsoft.com/office/drawing/2014/main" id="{23786C46-A1E4-4073-B9E9-2D61A04F5B37}"/>
              </a:ext>
            </a:extLst>
          </p:cNvPr>
          <p:cNvSpPr txBox="1"/>
          <p:nvPr/>
        </p:nvSpPr>
        <p:spPr>
          <a:xfrm>
            <a:off x="76200" y="4114800"/>
            <a:ext cx="8915400" cy="1015663"/>
          </a:xfrm>
          <a:prstGeom prst="rect">
            <a:avLst/>
          </a:prstGeom>
          <a:noFill/>
        </p:spPr>
        <p:txBody>
          <a:bodyPr wrap="square" rtlCol="0">
            <a:spAutoFit/>
          </a:bodyPr>
          <a:lstStyle/>
          <a:p>
            <a:pPr algn="ctr"/>
            <a:r>
              <a:rPr lang="en-US" sz="2000" dirty="0" smtClean="0">
                <a:solidFill>
                  <a:schemeClr val="accent1"/>
                </a:solidFill>
                <a:latin typeface="Courier New" charset="0"/>
                <a:ea typeface="Courier New" charset="0"/>
                <a:cs typeface="Courier New" charset="0"/>
              </a:rPr>
              <a:t>bar-chart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(l ::List&lt;</a:t>
            </a:r>
            <a:r>
              <a:rPr lang="en-US" sz="2000" dirty="0" err="1" smtClean="0">
                <a:solidFill>
                  <a:schemeClr val="accent1"/>
                </a:solidFill>
                <a:latin typeface="Courier New" charset="0"/>
                <a:ea typeface="Courier New" charset="0"/>
                <a:cs typeface="Courier New" charset="0"/>
              </a:rPr>
              <a:t>Str</a:t>
            </a:r>
            <a:r>
              <a:rPr lang="en-US" sz="2000" dirty="0" smtClean="0">
                <a:solidFill>
                  <a:schemeClr val="accent1"/>
                </a:solidFill>
                <a:latin typeface="Courier New" charset="0"/>
                <a:ea typeface="Courier New" charset="0"/>
                <a:cs typeface="Courier New" charset="0"/>
              </a:rPr>
              <a:t>&gt;, v ::List&lt;</a:t>
            </a:r>
            <a:r>
              <a:rPr lang="en-US" sz="2000" dirty="0" err="1" smtClean="0">
                <a:solidFill>
                  <a:schemeClr val="accent1"/>
                </a:solidFill>
                <a:latin typeface="Courier New" charset="0"/>
                <a:ea typeface="Courier New" charset="0"/>
                <a:cs typeface="Courier New" charset="0"/>
              </a:rPr>
              <a:t>Num</a:t>
            </a:r>
            <a:r>
              <a:rPr lang="en-US" sz="2000" dirty="0" smtClean="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sym typeface="Wingdings"/>
              </a:rPr>
              <a:t> </a:t>
            </a:r>
            <a:r>
              <a:rPr lang="en-US" sz="2000" dirty="0" err="1" smtClean="0">
                <a:solidFill>
                  <a:schemeClr val="accent1"/>
                </a:solidFill>
                <a:latin typeface="Courier New" charset="0"/>
                <a:ea typeface="Courier New" charset="0"/>
                <a:cs typeface="Courier New" charset="0"/>
              </a:rPr>
              <a:t>DataSeries</a:t>
            </a:r>
            <a:endParaRPr lang="en-US" sz="2000" dirty="0" smtClean="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2000" dirty="0" smtClean="0">
                <a:solidFill>
                  <a:schemeClr val="accent1"/>
                </a:solidFill>
                <a:latin typeface="Courier New" charset="0"/>
                <a:ea typeface="Courier New" charset="0"/>
                <a:cs typeface="Courier New" charset="0"/>
              </a:rPr>
              <a:t>pie-chart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(l ::List&lt;</a:t>
            </a:r>
            <a:r>
              <a:rPr lang="en-US" sz="2000" dirty="0" err="1" smtClean="0">
                <a:solidFill>
                  <a:schemeClr val="accent1"/>
                </a:solidFill>
                <a:latin typeface="Courier New" charset="0"/>
                <a:ea typeface="Courier New" charset="0"/>
                <a:cs typeface="Courier New" charset="0"/>
              </a:rPr>
              <a:t>Str</a:t>
            </a:r>
            <a:r>
              <a:rPr lang="en-US" sz="2000" dirty="0" smtClean="0">
                <a:solidFill>
                  <a:schemeClr val="accent1"/>
                </a:solidFill>
                <a:latin typeface="Courier New" charset="0"/>
                <a:ea typeface="Courier New" charset="0"/>
                <a:cs typeface="Courier New" charset="0"/>
              </a:rPr>
              <a:t>&gt;, v ::List&lt;</a:t>
            </a:r>
            <a:r>
              <a:rPr lang="en-US" sz="2000" dirty="0" err="1" smtClean="0">
                <a:solidFill>
                  <a:schemeClr val="accent1"/>
                </a:solidFill>
                <a:latin typeface="Courier New" charset="0"/>
                <a:ea typeface="Courier New" charset="0"/>
                <a:cs typeface="Courier New" charset="0"/>
              </a:rPr>
              <a:t>Num</a:t>
            </a:r>
            <a:r>
              <a:rPr lang="en-US" sz="2000" dirty="0" smtClean="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sym typeface="Wingdings"/>
              </a:rPr>
              <a:t> </a:t>
            </a:r>
            <a:r>
              <a:rPr lang="en-US" sz="2000" dirty="0" err="1" smtClean="0">
                <a:solidFill>
                  <a:schemeClr val="accent1"/>
                </a:solidFill>
                <a:latin typeface="Courier New" charset="0"/>
                <a:ea typeface="Courier New" charset="0"/>
                <a:cs typeface="Courier New" charset="0"/>
              </a:rPr>
              <a:t>DataSeries</a:t>
            </a:r>
            <a:endParaRPr lang="en-US" sz="20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a:t>
            </a:r>
            <a:r>
              <a:rPr lang="en-US" altLang="en-US" sz="2200" dirty="0" smtClean="0">
                <a:latin typeface="Arial" charset="0"/>
                <a:ea typeface="Arial" charset="0"/>
                <a:cs typeface="Arial" charset="0"/>
              </a:rPr>
              <a:t>9</a:t>
            </a:r>
            <a:r>
              <a:rPr lang="mr-IN" altLang="en-US" sz="2200" dirty="0" smtClean="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000" dirty="0" err="1" smtClean="0">
                <a:solidFill>
                  <a:schemeClr val="accent1"/>
                </a:solidFill>
                <a:latin typeface="Courier New" charset="0"/>
                <a:ea typeface="Courier New" charset="0"/>
                <a:cs typeface="Courier New" charset="0"/>
              </a:rPr>
              <a:t>freq</a:t>
            </a:r>
            <a:r>
              <a:rPr lang="en-US" sz="2000" dirty="0" smtClean="0">
                <a:solidFill>
                  <a:schemeClr val="accent1"/>
                </a:solidFill>
                <a:latin typeface="Courier New" charset="0"/>
                <a:ea typeface="Courier New" charset="0"/>
                <a:cs typeface="Courier New" charset="0"/>
              </a:rPr>
              <a:t>-bar-chart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a:t>
            </a:r>
            <a:r>
              <a:rPr lang="en-US" sz="2000" dirty="0" smtClean="0">
                <a:solidFill>
                  <a:schemeClr val="accent1"/>
                </a:solidFill>
                <a:latin typeface="Courier New" charset="0"/>
                <a:ea typeface="Courier New" charset="0"/>
                <a:cs typeface="Courier New" charset="0"/>
              </a:rPr>
              <a:t>v :: List&lt;</a:t>
            </a:r>
            <a:r>
              <a:rPr lang="en-US" sz="2000" dirty="0" err="1" smtClean="0">
                <a:solidFill>
                  <a:schemeClr val="accent1"/>
                </a:solidFill>
                <a:latin typeface="Courier New" charset="0"/>
                <a:ea typeface="Courier New" charset="0"/>
                <a:cs typeface="Courier New" charset="0"/>
              </a:rPr>
              <a:t>Str</a:t>
            </a:r>
            <a:r>
              <a:rPr lang="en-US" sz="2000" dirty="0" smtClean="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sym typeface="Wingdings"/>
              </a:rPr>
              <a:t> </a:t>
            </a:r>
            <a:r>
              <a:rPr lang="en-US" sz="2000" dirty="0" err="1" smtClean="0">
                <a:solidFill>
                  <a:schemeClr val="accent1"/>
                </a:solidFill>
                <a:latin typeface="Courier New" charset="0"/>
                <a:ea typeface="Courier New" charset="0"/>
                <a:cs typeface="Courier New" charset="0"/>
              </a:rPr>
              <a:t>DataSeries</a:t>
            </a:r>
            <a:endParaRPr lang="en-US" sz="2000" dirty="0">
              <a:solidFill>
                <a:schemeClr val="accent1"/>
              </a:solidFill>
              <a:latin typeface="Courier New" charset="0"/>
              <a:ea typeface="Courier New" charset="0"/>
              <a:cs typeface="Courier New" charset="0"/>
            </a:endParaRP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a:t>
            </a:r>
            <a:r>
              <a:rPr lang="en-US" altLang="en-US" sz="2200" dirty="0" smtClean="0">
                <a:latin typeface="Arial" charset="0"/>
                <a:ea typeface="Arial" charset="0"/>
                <a:cs typeface="Arial" charset="0"/>
              </a:rPr>
              <a:t>10-13</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a:t>
            </a:r>
            <a:r>
              <a:rPr lang="en-US" sz="2000">
                <a:latin typeface="Arial" charset="0"/>
                <a:ea typeface="Arial" charset="0"/>
                <a:cs typeface="Arial" charset="0"/>
              </a:rPr>
              <a:t>Page </a:t>
            </a:r>
            <a:r>
              <a:rPr lang="en-US" sz="2000" smtClean="0">
                <a:latin typeface="Arial" charset="0"/>
                <a:ea typeface="Arial" charset="0"/>
                <a:cs typeface="Arial" charset="0"/>
              </a:rPr>
              <a:t>14</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a:t>
            </a:r>
            <a:r>
              <a:rPr lang="en-US" altLang="en-US" sz="2400" dirty="0" smtClean="0">
                <a:latin typeface="Arial" charset="0"/>
                <a:ea typeface="Arial" charset="0"/>
                <a:cs typeface="Arial" charset="0"/>
                <a:hlinkClick r:id="rId2"/>
              </a:rPr>
              <a:t>4 </a:t>
            </a:r>
            <a:r>
              <a:rPr lang="en-US" altLang="en-US" sz="2400" dirty="0">
                <a:latin typeface="Arial" charset="0"/>
                <a:ea typeface="Arial" charset="0"/>
                <a:cs typeface="Arial" charset="0"/>
                <a:hlinkClick r:id="rId2"/>
              </a:rPr>
              <a:t>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Review</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95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r>
              <a:rPr lang="en-US" sz="2200" i="1" dirty="0" smtClean="0">
                <a:latin typeface="Arial" charset="0"/>
                <a:ea typeface="Arial" charset="0"/>
                <a:cs typeface="Arial" charset="0"/>
              </a:rPr>
              <a:t>?</a:t>
            </a:r>
          </a:p>
          <a:p>
            <a:pPr marL="342900" indent="-342900" eaLnBrk="1" hangingPunct="1">
              <a:spcAft>
                <a:spcPts val="1800"/>
              </a:spcAft>
              <a:buClr>
                <a:srgbClr val="4C4C4C"/>
              </a:buClr>
              <a:buSzTx/>
            </a:pPr>
            <a:endParaRPr lang="en-US" sz="2200" i="1" dirty="0">
              <a:latin typeface="Arial" charset="0"/>
              <a:ea typeface="Arial" charset="0"/>
              <a:cs typeface="Arial" charset="0"/>
            </a:endParaRPr>
          </a:p>
          <a:p>
            <a:pPr algn="ctr" eaLnBrk="1" hangingPunct="1">
              <a:spcAft>
                <a:spcPts val="1800"/>
              </a:spcAft>
              <a:buClr>
                <a:srgbClr val="4C4C4C"/>
              </a:buClr>
              <a:buSzTx/>
              <a:buNone/>
            </a:pPr>
            <a:r>
              <a:rPr lang="en-US" altLang="en-US" sz="2400" dirty="0" smtClean="0">
                <a:latin typeface="Courier New" charset="0"/>
                <a:ea typeface="Courier New" charset="0"/>
                <a:cs typeface="Courier New" charset="0"/>
              </a:rPr>
              <a:t>b </a:t>
            </a:r>
            <a:r>
              <a:rPr lang="en-US" altLang="en-US" sz="2400" dirty="0">
                <a:latin typeface="Courier New" charset="0"/>
                <a:ea typeface="Courier New" charset="0"/>
                <a:cs typeface="Courier New" charset="0"/>
              </a:rPr>
              <a:t>= [list: </a:t>
            </a:r>
            <a:r>
              <a:rPr lang="en-US" altLang="en-US" sz="2400" dirty="0" smtClean="0">
                <a:latin typeface="Courier New" charset="0"/>
                <a:ea typeface="Courier New" charset="0"/>
                <a:cs typeface="Courier New" charset="0"/>
              </a:rPr>
              <a:t>[list: 1, 2], [list: 3,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endParaRPr lang="en-US" sz="22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
        <p:nvSpPr>
          <p:cNvPr id="7" name="Rectangle 6"/>
          <p:cNvSpPr/>
          <p:nvPr/>
        </p:nvSpPr>
        <p:spPr>
          <a:xfrm>
            <a:off x="3081495" y="5719118"/>
            <a:ext cx="4424609" cy="461665"/>
          </a:xfrm>
          <a:prstGeom prst="rect">
            <a:avLst/>
          </a:prstGeom>
        </p:spPr>
        <p:txBody>
          <a:bodyPr wrap="none">
            <a:spAutoFit/>
          </a:bodyPr>
          <a:lstStyle/>
          <a:p>
            <a:r>
              <a:rPr lang="en-US" b="1" dirty="0" smtClean="0">
                <a:solidFill>
                  <a:schemeClr val="accent1"/>
                </a:solidFill>
                <a:latin typeface="Courier New" charset="0"/>
                <a:ea typeface="Courier New" charset="0"/>
                <a:cs typeface="Courier New" charset="0"/>
              </a:rPr>
              <a:t>List&lt;                 &gt;</a:t>
            </a:r>
            <a:endParaRPr lang="en-US" dirty="0"/>
          </a:p>
        </p:txBody>
      </p:sp>
      <p:sp>
        <p:nvSpPr>
          <p:cNvPr id="5" name="Rectangle 4"/>
          <p:cNvSpPr/>
          <p:nvPr/>
        </p:nvSpPr>
        <p:spPr>
          <a:xfrm>
            <a:off x="4337050" y="5719054"/>
            <a:ext cx="2396810" cy="461665"/>
          </a:xfrm>
          <a:prstGeom prst="rect">
            <a:avLst/>
          </a:prstGeom>
        </p:spPr>
        <p:txBody>
          <a:bodyPr wrap="none">
            <a:spAutoFit/>
          </a:bodyPr>
          <a:lstStyle/>
          <a:p>
            <a:r>
              <a:rPr lang="en-US" b="1" i="1" dirty="0">
                <a:solidFill>
                  <a:schemeClr val="accent1"/>
                </a:solidFill>
                <a:latin typeface="Courier New" charset="0"/>
                <a:ea typeface="Courier New" charset="0"/>
                <a:cs typeface="Courier New" charset="0"/>
              </a:rPr>
              <a:t>List&lt;Number&gt;</a:t>
            </a:r>
            <a:endParaRPr lang="en-US" b="1" i="1" dirty="0"/>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P spid="7"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20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15</a:t>
            </a:r>
            <a:r>
              <a:rPr lang="mr-IN" sz="2200" dirty="0" smtClean="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a:t>
            </a:r>
            <a:r>
              <a:rPr lang="en-US" sz="2200" dirty="0" smtClean="0">
                <a:latin typeface="Arial" charset="0"/>
                <a:ea typeface="Arial" charset="0"/>
                <a:cs typeface="Arial" charset="0"/>
              </a:rPr>
              <a:t>is?</a:t>
            </a:r>
          </a:p>
          <a:p>
            <a:pPr lvl="1" eaLnBrk="1" hangingPunct="1">
              <a:spcAft>
                <a:spcPts val="0"/>
              </a:spcAft>
              <a:buClr>
                <a:srgbClr val="4C4C4C"/>
              </a:buClr>
              <a:buSzTx/>
              <a:buNone/>
            </a:pPr>
            <a:r>
              <a:rPr lang="en-US" dirty="0" smtClean="0">
                <a:solidFill>
                  <a:schemeClr val="accent1"/>
                </a:solidFill>
                <a:latin typeface="Courier New" charset="0"/>
                <a:ea typeface="Courier New" charset="0"/>
                <a:cs typeface="Courier New" charset="0"/>
              </a:rPr>
              <a:t>mean :: (l :: List&lt;Number&gt;) </a:t>
            </a:r>
            <a:r>
              <a:rPr lang="en-US" dirty="0" smtClean="0">
                <a:solidFill>
                  <a:schemeClr val="accent1"/>
                </a:solidFill>
                <a:latin typeface="Courier New" charset="0"/>
                <a:ea typeface="Courier New" charset="0"/>
                <a:cs typeface="Courier New" charset="0"/>
                <a:sym typeface="Wingdings"/>
              </a:rPr>
              <a:t> Number</a:t>
            </a:r>
          </a:p>
          <a:p>
            <a:pPr lvl="1" eaLnBrk="1" hangingPunct="1">
              <a:spcAft>
                <a:spcPts val="0"/>
              </a:spcAft>
              <a:buClr>
                <a:srgbClr val="4C4C4C"/>
              </a:buClr>
              <a:buSzTx/>
              <a:buNone/>
            </a:pPr>
            <a:r>
              <a:rPr lang="en-US" dirty="0" smtClean="0">
                <a:solidFill>
                  <a:schemeClr val="bg1"/>
                </a:solidFill>
                <a:latin typeface="Courier New" charset="0"/>
                <a:ea typeface="Courier New" charset="0"/>
                <a:cs typeface="Courier New" charset="0"/>
                <a:sym typeface="Wingdings"/>
              </a:rPr>
              <a:t>mean</a:t>
            </a:r>
            <a:r>
              <a:rPr lang="en-US" dirty="0">
                <a:solidFill>
                  <a:schemeClr val="bg1"/>
                </a:solidFill>
                <a:latin typeface="Courier New" charset="0"/>
                <a:ea typeface="Courier New" charset="0"/>
                <a:cs typeface="Courier New" charset="0"/>
                <a:sym typeface="Wingdings"/>
              </a:rPr>
              <a:t>([list: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Is that what you wrote</a:t>
            </a:r>
            <a:r>
              <a:rPr lang="en-US" sz="2200" dirty="0" smtClean="0">
                <a:latin typeface="Arial" charset="0"/>
                <a:ea typeface="Arial" charset="0"/>
                <a:cs typeface="Arial" charset="0"/>
              </a:rPr>
              <a:t>?</a:t>
            </a: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15</a:t>
            </a:r>
            <a:r>
              <a:rPr lang="mr-IN" sz="2200" dirty="0" smtClean="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1" eaLnBrk="1" hangingPunct="1">
              <a:spcAft>
                <a:spcPts val="0"/>
              </a:spcAft>
              <a:buClr>
                <a:srgbClr val="4C4C4C"/>
              </a:buClr>
              <a:buSzTx/>
              <a:buNone/>
            </a:pPr>
            <a:r>
              <a:rPr lang="en-US" dirty="0" smtClean="0">
                <a:solidFill>
                  <a:schemeClr val="accent1"/>
                </a:solidFill>
                <a:latin typeface="Courier New" charset="0"/>
                <a:ea typeface="Courier New" charset="0"/>
                <a:cs typeface="Courier New" charset="0"/>
              </a:rPr>
              <a:t>median </a:t>
            </a:r>
            <a:r>
              <a:rPr lang="en-US" dirty="0">
                <a:solidFill>
                  <a:schemeClr val="accent1"/>
                </a:solidFill>
                <a:latin typeface="Courier New" charset="0"/>
                <a:ea typeface="Courier New" charset="0"/>
                <a:cs typeface="Courier New" charset="0"/>
              </a:rPr>
              <a:t>:: </a:t>
            </a:r>
            <a:r>
              <a:rPr lang="en-US" dirty="0" smtClean="0">
                <a:solidFill>
                  <a:schemeClr val="accent1"/>
                </a:solidFill>
                <a:latin typeface="Courier New" charset="0"/>
                <a:ea typeface="Courier New" charset="0"/>
                <a:cs typeface="Courier New" charset="0"/>
              </a:rPr>
              <a:t>(l :: List&lt;Number&gt;) </a:t>
            </a:r>
            <a:r>
              <a:rPr lang="en-US" dirty="0">
                <a:solidFill>
                  <a:schemeClr val="accent1"/>
                </a:solidFill>
                <a:latin typeface="Courier New" charset="0"/>
                <a:ea typeface="Courier New" charset="0"/>
                <a:cs typeface="Courier New" charset="0"/>
                <a:sym typeface="Wingdings"/>
              </a:rPr>
              <a:t> Number</a:t>
            </a:r>
          </a:p>
          <a:p>
            <a:pPr lvl="1" eaLnBrk="1" hangingPunct="1">
              <a:spcAft>
                <a:spcPts val="0"/>
              </a:spcAft>
              <a:buClr>
                <a:srgbClr val="4C4C4C"/>
              </a:buClr>
              <a:buSzTx/>
              <a:buNone/>
            </a:pPr>
            <a:r>
              <a:rPr lang="en-US"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a:t>
            </a:r>
            <a:r>
              <a:rPr lang="en-US" sz="2200" dirty="0" smtClean="0">
                <a:latin typeface="Arial" charset="0"/>
                <a:ea typeface="Arial" charset="0"/>
                <a:cs typeface="Arial" charset="0"/>
              </a:rPr>
              <a:t>Is that what you wrote?</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47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0"/>
              </a:spcAft>
              <a:buClr>
                <a:srgbClr val="4C4C4C"/>
              </a:buClr>
              <a:buSzTx/>
            </a:pPr>
            <a:r>
              <a:rPr lang="en-US" sz="2200" dirty="0" smtClean="0">
                <a:latin typeface="Arial" charset="0"/>
                <a:ea typeface="Arial" charset="0"/>
                <a:cs typeface="Arial" charset="0"/>
              </a:rPr>
              <a:t>We </a:t>
            </a:r>
            <a:r>
              <a:rPr lang="en-US" sz="2200" dirty="0">
                <a:latin typeface="Arial" charset="0"/>
                <a:ea typeface="Arial" charset="0"/>
                <a:cs typeface="Arial" charset="0"/>
              </a:rPr>
              <a:t>have </a:t>
            </a:r>
            <a:r>
              <a:rPr lang="en-US" sz="2200" dirty="0" smtClean="0">
                <a:latin typeface="Arial" charset="0"/>
                <a:ea typeface="Arial" charset="0"/>
                <a:cs typeface="Arial" charset="0"/>
              </a:rPr>
              <a:t>several </a:t>
            </a:r>
            <a:r>
              <a:rPr lang="en-US" sz="2200" dirty="0">
                <a:latin typeface="Courier New" charset="0"/>
                <a:ea typeface="Courier New" charset="0"/>
                <a:cs typeface="Courier New" charset="0"/>
              </a:rPr>
              <a:t>mode </a:t>
            </a:r>
            <a:r>
              <a:rPr lang="en-US" sz="2200" dirty="0" smtClean="0">
                <a:latin typeface="Arial" charset="0"/>
                <a:ea typeface="Arial" charset="0"/>
                <a:cs typeface="Arial" charset="0"/>
              </a:rPr>
              <a:t>functions:</a:t>
            </a:r>
            <a:endParaRPr lang="en-US" sz="2200" dirty="0">
              <a:latin typeface="Arial" charset="0"/>
              <a:ea typeface="Arial" charset="0"/>
              <a:cs typeface="Arial" charset="0"/>
            </a:endParaRPr>
          </a:p>
          <a:p>
            <a:pPr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modes :: (l :: List&lt;Number&gt;) </a:t>
            </a:r>
            <a:r>
              <a:rPr lang="en-US" sz="2400" dirty="0" smtClean="0">
                <a:solidFill>
                  <a:schemeClr val="accent1"/>
                </a:solidFill>
                <a:latin typeface="Courier New" charset="0"/>
                <a:ea typeface="Courier New" charset="0"/>
                <a:cs typeface="Courier New" charset="0"/>
                <a:sym typeface="Wingdings"/>
              </a:rPr>
              <a:t> List&lt;Number&gt;</a:t>
            </a:r>
          </a:p>
          <a:p>
            <a:pPr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m</a:t>
            </a:r>
            <a:r>
              <a:rPr lang="en-US" sz="2400" dirty="0" smtClean="0">
                <a:solidFill>
                  <a:schemeClr val="accent1"/>
                </a:solidFill>
                <a:latin typeface="Courier New" charset="0"/>
                <a:ea typeface="Courier New" charset="0"/>
                <a:cs typeface="Courier New" charset="0"/>
              </a:rPr>
              <a:t>ode-smallest </a:t>
            </a:r>
            <a:r>
              <a:rPr lang="en-US" sz="2400" dirty="0">
                <a:solidFill>
                  <a:schemeClr val="accent1"/>
                </a:solidFill>
                <a:latin typeface="Courier New" charset="0"/>
                <a:ea typeface="Courier New" charset="0"/>
                <a:cs typeface="Courier New" charset="0"/>
              </a:rPr>
              <a:t>:: (l :: </a:t>
            </a:r>
            <a:r>
              <a:rPr lang="en-US" sz="2400" dirty="0" smtClean="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Number</a:t>
            </a:r>
            <a:endParaRPr lang="en-US" sz="2400" dirty="0">
              <a:solidFill>
                <a:schemeClr val="accent1"/>
              </a:solidFill>
              <a:latin typeface="Courier New" charset="0"/>
              <a:ea typeface="Courier New" charset="0"/>
              <a:cs typeface="Courier New" charset="0"/>
              <a:sym typeface="Wingdings"/>
            </a:endParaRPr>
          </a:p>
          <a:p>
            <a:pPr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mode-largest </a:t>
            </a:r>
            <a:r>
              <a:rPr lang="en-US" sz="2400" dirty="0">
                <a:solidFill>
                  <a:schemeClr val="accent1"/>
                </a:solidFill>
                <a:latin typeface="Courier New" charset="0"/>
                <a:ea typeface="Courier New" charset="0"/>
                <a:cs typeface="Courier New" charset="0"/>
              </a:rPr>
              <a:t>:: (l :: 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Number</a:t>
            </a:r>
          </a:p>
          <a:p>
            <a:pPr marL="344488" indent="-344488" eaLnBrk="1" hangingPunct="1">
              <a:spcBef>
                <a:spcPts val="1000"/>
              </a:spcBef>
              <a:spcAft>
                <a:spcPts val="0"/>
              </a:spcAft>
              <a:buClr>
                <a:srgbClr val="4C4C4C"/>
              </a:buClr>
              <a:buSzTx/>
            </a:pPr>
            <a:endParaRPr lang="en-US" sz="2200" dirty="0" smtClean="0">
              <a:latin typeface="Arial" charset="0"/>
              <a:ea typeface="Arial" charset="0"/>
              <a:cs typeface="Arial" charset="0"/>
            </a:endParaRPr>
          </a:p>
          <a:p>
            <a:pPr marL="344488" indent="-344488" eaLnBrk="1" hangingPunct="1">
              <a:spcAft>
                <a:spcPts val="0"/>
              </a:spcAft>
              <a:buClr>
                <a:srgbClr val="4C4C4C"/>
              </a:buClr>
              <a:buSzTx/>
            </a:pPr>
            <a:r>
              <a:rPr lang="en-US" sz="2200" dirty="0" smtClean="0">
                <a:latin typeface="Arial" charset="0"/>
                <a:ea typeface="Arial" charset="0"/>
                <a:cs typeface="Arial" charset="0"/>
              </a:rPr>
              <a:t>How </a:t>
            </a:r>
            <a:r>
              <a:rPr lang="en-US" sz="2200" dirty="0">
                <a:latin typeface="Arial" charset="0"/>
                <a:ea typeface="Arial" charset="0"/>
                <a:cs typeface="Arial" charset="0"/>
              </a:rPr>
              <a:t>do you </a:t>
            </a:r>
            <a:r>
              <a:rPr lang="en-US" sz="2200" dirty="0" smtClean="0">
                <a:latin typeface="Arial" charset="0"/>
                <a:ea typeface="Arial" charset="0"/>
                <a:cs typeface="Arial" charset="0"/>
              </a:rPr>
              <a:t>find the </a:t>
            </a:r>
            <a:r>
              <a:rPr lang="en-US" sz="2200" dirty="0" smtClean="0">
                <a:latin typeface="Courier New" charset="0"/>
                <a:ea typeface="Courier New" charset="0"/>
                <a:cs typeface="Courier New" charset="0"/>
              </a:rPr>
              <a:t>modes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Is that what you wrote</a:t>
            </a:r>
            <a:r>
              <a:rPr lang="en-US" sz="2200" dirty="0" smtClean="0">
                <a:latin typeface="Arial" charset="0"/>
                <a:ea typeface="Arial" charset="0"/>
                <a:cs typeface="Arial" charset="0"/>
              </a:rPr>
              <a:t>?</a:t>
            </a: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err="1" smtClean="0">
                <a:latin typeface="Courier New" charset="0"/>
                <a:ea typeface="Courier New" charset="0"/>
                <a:cs typeface="Courier New" charset="0"/>
              </a:rPr>
              <a:t>nutrition.column</a:t>
            </a:r>
            <a:r>
              <a:rPr lang="en-US" sz="2000" b="1" dirty="0" smtClean="0">
                <a:latin typeface="Courier New" charset="0"/>
                <a:ea typeface="Courier New" charset="0"/>
                <a:cs typeface="Courier New" charset="0"/>
              </a:rPr>
              <a:t>(“calories”)</a:t>
            </a:r>
            <a:endParaRPr lang="en-US" sz="2000" b="1"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err="1">
                <a:latin typeface="Courier New" charset="0"/>
                <a:ea typeface="Courier New" charset="0"/>
                <a:cs typeface="Courier New" charset="0"/>
              </a:rPr>
              <a:t>nutrition.column</a:t>
            </a:r>
            <a:r>
              <a:rPr lang="en-US" sz="2000" b="1" dirty="0">
                <a:latin typeface="Courier New" charset="0"/>
                <a:ea typeface="Courier New" charset="0"/>
                <a:cs typeface="Courier New" charset="0"/>
              </a:rPr>
              <a:t>(“calories”)</a:t>
            </a:r>
            <a:r>
              <a:rPr lang="en-US" sz="2000" dirty="0">
                <a:latin typeface="Courier New" charset="0"/>
                <a:ea typeface="Courier New" charset="0"/>
                <a:cs typeface="Courier New" charset="0"/>
              </a:rPr>
              <a:t>)</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16</a:t>
            </a:r>
            <a:r>
              <a:rPr lang="mr-IN" sz="2200" dirty="0" smtClean="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82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eaLnBrk="1" hangingPunct="1">
              <a:lnSpc>
                <a:spcPct val="150000"/>
              </a:lnSpc>
              <a:spcBef>
                <a:spcPts val="476"/>
              </a:spcBef>
              <a:spcAft>
                <a:spcPts val="0"/>
              </a:spcAft>
              <a:buClr>
                <a:srgbClr val="4C4C4C"/>
              </a:buClr>
              <a:buSzTx/>
              <a:buNone/>
              <a:tabLst/>
            </a:pPr>
            <a:r>
              <a:rPr lang="en-US" altLang="en-US" sz="2400" i="1" dirty="0" smtClean="0">
                <a:latin typeface="Arial" charset="0"/>
                <a:ea typeface="Arial" charset="0"/>
                <a:cs typeface="Arial" charset="0"/>
              </a:rPr>
              <a:t>Y</a:t>
            </a:r>
            <a:r>
              <a:rPr lang="en-US" sz="2400" i="1" dirty="0" smtClean="0"/>
              <a:t>ou </a:t>
            </a:r>
            <a:r>
              <a:rPr lang="en-US" sz="2400" i="1" dirty="0"/>
              <a:t>find yourself at </a:t>
            </a:r>
            <a:r>
              <a:rPr lang="en-US" sz="2400" i="1" dirty="0" smtClean="0"/>
              <a:t>a Vegas casino. A game costs </a:t>
            </a:r>
            <a:r>
              <a:rPr lang="en-US" sz="2400" i="1" dirty="0"/>
              <a:t>you $</a:t>
            </a:r>
            <a:r>
              <a:rPr lang="en-US" sz="2400" i="1" dirty="0" smtClean="0"/>
              <a:t>1 to play. The dealer </a:t>
            </a:r>
            <a:r>
              <a:rPr lang="en-US" sz="2400" i="1" dirty="0"/>
              <a:t>rolls two dice and adds the numbers together, while you guess what number he came up with. If you guess right, you keep your money and get an extra $1 to boot! </a:t>
            </a:r>
            <a:endParaRPr lang="en-US" sz="2400" i="1" dirty="0" smtClean="0"/>
          </a:p>
          <a:p>
            <a:pPr algn="r" eaLnBrk="1" hangingPunct="1">
              <a:lnSpc>
                <a:spcPct val="150000"/>
              </a:lnSpc>
              <a:spcBef>
                <a:spcPts val="476"/>
              </a:spcBef>
              <a:spcAft>
                <a:spcPts val="0"/>
              </a:spcAft>
              <a:buClr>
                <a:srgbClr val="4C4C4C"/>
              </a:buClr>
              <a:buSzTx/>
              <a:buNone/>
              <a:tabLst/>
            </a:pPr>
            <a:r>
              <a:rPr lang="en-US" sz="2400" i="1" dirty="0" smtClean="0"/>
              <a:t>			But </a:t>
            </a:r>
            <a:r>
              <a:rPr lang="en-US" sz="2400" i="1" dirty="0"/>
              <a:t>if you guess wrong, </a:t>
            </a:r>
            <a:r>
              <a:rPr lang="en-US" sz="2400" i="1" dirty="0" smtClean="0"/>
              <a:t>you lose</a:t>
            </a:r>
          </a:p>
          <a:p>
            <a:pPr algn="r" eaLnBrk="1" hangingPunct="1">
              <a:lnSpc>
                <a:spcPct val="150000"/>
              </a:lnSpc>
              <a:spcBef>
                <a:spcPts val="476"/>
              </a:spcBef>
              <a:spcAft>
                <a:spcPts val="0"/>
              </a:spcAft>
              <a:buClr>
                <a:srgbClr val="4C4C4C"/>
              </a:buClr>
              <a:buSzTx/>
              <a:buNone/>
              <a:tabLst/>
            </a:pPr>
            <a:r>
              <a:rPr lang="en-US" sz="2400" i="1" dirty="0"/>
              <a:t>	</a:t>
            </a:r>
            <a:r>
              <a:rPr lang="en-US" sz="2400" i="1" dirty="0" smtClean="0"/>
              <a:t>			 dollar. Should you play?</a:t>
            </a:r>
            <a:endParaRPr lang="en-US" sz="2400" i="1" dirty="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endParaRPr lang="en-US" sz="2000" dirty="0" smtClean="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hypothesis on Page 17</a:t>
            </a:r>
          </a:p>
        </p:txBody>
      </p:sp>
      <p:pic>
        <p:nvPicPr>
          <p:cNvPr id="3" name="Picture 2"/>
          <p:cNvPicPr>
            <a:picLocks noChangeAspect="1"/>
          </p:cNvPicPr>
          <p:nvPr/>
        </p:nvPicPr>
        <p:blipFill>
          <a:blip r:embed="rId3"/>
          <a:stretch>
            <a:fillRect/>
          </a:stretch>
        </p:blipFill>
        <p:spPr>
          <a:xfrm>
            <a:off x="914400" y="3748278"/>
            <a:ext cx="3886200" cy="2500122"/>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smtClean="0">
                <a:solidFill>
                  <a:schemeClr val="accent1"/>
                </a:solidFill>
                <a:latin typeface="Courier New" charset="0"/>
                <a:ea typeface="Courier New" charset="0"/>
                <a:cs typeface="Courier New" charset="0"/>
              </a:rPr>
              <a:t>roll-dice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(rolls :: </a:t>
            </a:r>
            <a:r>
              <a:rPr lang="en-US" sz="2000" dirty="0" smtClean="0">
                <a:solidFill>
                  <a:schemeClr val="accent1"/>
                </a:solidFill>
                <a:latin typeface="Courier New" charset="0"/>
                <a:ea typeface="Courier New" charset="0"/>
                <a:cs typeface="Courier New" charset="0"/>
                <a:sym typeface="Wingdings"/>
              </a:rPr>
              <a:t>Number) </a:t>
            </a:r>
            <a:r>
              <a:rPr lang="en-US" sz="2000" dirty="0">
                <a:solidFill>
                  <a:schemeClr val="accent1"/>
                </a:solidFill>
                <a:latin typeface="Courier New" charset="0"/>
                <a:ea typeface="Courier New" charset="0"/>
                <a:cs typeface="Courier New" charset="0"/>
                <a:sym typeface="Wingdings"/>
              </a:rPr>
              <a:t>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smtClean="0">
                <a:latin typeface="Courier New" charset="0"/>
                <a:ea typeface="Courier New" charset="0"/>
                <a:cs typeface="Courier New" charset="0"/>
              </a:rPr>
              <a:t>series </a:t>
            </a:r>
            <a:r>
              <a:rPr lang="en-US" sz="1800" dirty="0">
                <a:latin typeface="Courier New" charset="0"/>
                <a:ea typeface="Courier New" charset="0"/>
                <a:cs typeface="Courier New" charset="0"/>
              </a:rPr>
              <a:t>= histogram(roll-dice(10000), 11)</a:t>
            </a:r>
          </a:p>
          <a:p>
            <a:r>
              <a:rPr lang="en-US" sz="1800" dirty="0" smtClean="0">
                <a:latin typeface="Courier New" charset="0"/>
                <a:ea typeface="Courier New" charset="0"/>
                <a:cs typeface="Courier New" charset="0"/>
              </a:rPr>
              <a:t>dice-histogram = draw-chart(“</a:t>
            </a:r>
            <a:r>
              <a:rPr lang="en-US" sz="1800" dirty="0">
                <a:latin typeface="Courier New" charset="0"/>
                <a:ea typeface="Courier New" charset="0"/>
                <a:cs typeface="Courier New" charset="0"/>
              </a:rPr>
              <a:t>dice rolls”, </a:t>
            </a:r>
            <a:r>
              <a:rPr lang="en-US" sz="1800" dirty="0" smtClean="0">
                <a:latin typeface="Courier New" charset="0"/>
                <a:ea typeface="Courier New" charset="0"/>
                <a:cs typeface="Courier New" charset="0"/>
              </a:rPr>
              <a:t>series</a:t>
            </a:r>
            <a:r>
              <a:rPr lang="en-US" sz="1800" dirty="0">
                <a:latin typeface="Courier New" charset="0"/>
                <a:ea typeface="Courier New" charset="0"/>
                <a:cs typeface="Courier New" charset="0"/>
              </a:rPr>
              <a:t>)</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a:spLocks noChangeArrowheads="1"/>
          </p:cNvSpPr>
          <p:nvPr/>
        </p:nvSpPr>
        <p:spPr bwMode="auto">
          <a:xfrm>
            <a:off x="304800" y="1447800"/>
            <a:ext cx="8610600" cy="482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eaLnBrk="1" hangingPunct="1">
              <a:lnSpc>
                <a:spcPct val="150000"/>
              </a:lnSpc>
              <a:spcBef>
                <a:spcPts val="476"/>
              </a:spcBef>
              <a:spcAft>
                <a:spcPts val="0"/>
              </a:spcAft>
              <a:buClr>
                <a:srgbClr val="4C4C4C"/>
              </a:buClr>
              <a:buSzTx/>
              <a:buNone/>
              <a:tabLst/>
            </a:pPr>
            <a:r>
              <a:rPr lang="en-US" altLang="en-US" sz="2400" i="1" dirty="0" smtClean="0">
                <a:latin typeface="Arial" charset="0"/>
                <a:ea typeface="Arial" charset="0"/>
                <a:cs typeface="Arial" charset="0"/>
              </a:rPr>
              <a:t>Y</a:t>
            </a:r>
            <a:r>
              <a:rPr lang="en-US" sz="2400" i="1" dirty="0" smtClean="0"/>
              <a:t>ou </a:t>
            </a:r>
            <a:r>
              <a:rPr lang="en-US" sz="2400" i="1" dirty="0"/>
              <a:t>find yourself at </a:t>
            </a:r>
            <a:r>
              <a:rPr lang="en-US" sz="2400" i="1" dirty="0" smtClean="0"/>
              <a:t>a Vegas casino. A game costs </a:t>
            </a:r>
            <a:r>
              <a:rPr lang="en-US" sz="2400" i="1" dirty="0"/>
              <a:t>you $</a:t>
            </a:r>
            <a:r>
              <a:rPr lang="en-US" sz="2400" i="1" dirty="0" smtClean="0"/>
              <a:t>1 to play. The dealer </a:t>
            </a:r>
            <a:r>
              <a:rPr lang="en-US" sz="2400" i="1" dirty="0"/>
              <a:t>rolls two dice and adds the numbers together, while you guess what number he came up with. If you guess right, you keep your money and get an extra $1 to boot! </a:t>
            </a:r>
            <a:endParaRPr lang="en-US" sz="2400" i="1" dirty="0" smtClean="0"/>
          </a:p>
          <a:p>
            <a:pPr algn="r" eaLnBrk="1" hangingPunct="1">
              <a:lnSpc>
                <a:spcPct val="150000"/>
              </a:lnSpc>
              <a:spcBef>
                <a:spcPts val="476"/>
              </a:spcBef>
              <a:spcAft>
                <a:spcPts val="0"/>
              </a:spcAft>
              <a:buClr>
                <a:srgbClr val="4C4C4C"/>
              </a:buClr>
              <a:buSzTx/>
              <a:buNone/>
              <a:tabLst/>
            </a:pPr>
            <a:r>
              <a:rPr lang="en-US" sz="2400" i="1" dirty="0" smtClean="0"/>
              <a:t>			But </a:t>
            </a:r>
            <a:r>
              <a:rPr lang="en-US" sz="2400" i="1" dirty="0"/>
              <a:t>if you guess wrong, </a:t>
            </a:r>
            <a:r>
              <a:rPr lang="en-US" sz="2400" i="1" dirty="0" smtClean="0"/>
              <a:t>you lose</a:t>
            </a:r>
          </a:p>
          <a:p>
            <a:pPr algn="r" eaLnBrk="1" hangingPunct="1">
              <a:lnSpc>
                <a:spcPct val="150000"/>
              </a:lnSpc>
              <a:spcBef>
                <a:spcPts val="476"/>
              </a:spcBef>
              <a:spcAft>
                <a:spcPts val="0"/>
              </a:spcAft>
              <a:buClr>
                <a:srgbClr val="4C4C4C"/>
              </a:buClr>
              <a:buSzTx/>
              <a:buNone/>
              <a:tabLst/>
            </a:pPr>
            <a:r>
              <a:rPr lang="en-US" sz="2400" i="1" dirty="0"/>
              <a:t>	</a:t>
            </a:r>
            <a:r>
              <a:rPr lang="en-US" sz="2400" i="1" dirty="0" smtClean="0"/>
              <a:t>			 dollar. Should you play?</a:t>
            </a:r>
            <a:endParaRPr lang="en-US" sz="2400" i="1" dirty="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endParaRPr lang="en-US" sz="2000" dirty="0" smtClean="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finding on </a:t>
            </a:r>
            <a:r>
              <a:rPr lang="en-US" sz="2000" dirty="0">
                <a:latin typeface="Arial" charset="0"/>
                <a:ea typeface="Arial" charset="0"/>
                <a:cs typeface="Arial" charset="0"/>
              </a:rPr>
              <a:t>Page 17</a:t>
            </a:r>
          </a:p>
        </p:txBody>
      </p:sp>
      <p:pic>
        <p:nvPicPr>
          <p:cNvPr id="9" name="Picture 8"/>
          <p:cNvPicPr>
            <a:picLocks noChangeAspect="1"/>
          </p:cNvPicPr>
          <p:nvPr/>
        </p:nvPicPr>
        <p:blipFill>
          <a:blip r:embed="rId3"/>
          <a:stretch>
            <a:fillRect/>
          </a:stretch>
        </p:blipFill>
        <p:spPr>
          <a:xfrm>
            <a:off x="914400" y="3748278"/>
            <a:ext cx="3886200" cy="2500122"/>
          </a:xfrm>
          <a:prstGeom prst="rect">
            <a:avLst/>
          </a:prstGeom>
        </p:spPr>
      </p:pic>
    </p:spTree>
    <p:extLst>
      <p:ext uri="{BB962C8B-B14F-4D97-AF65-F5344CB8AC3E}">
        <p14:creationId xmlns:p14="http://schemas.microsoft.com/office/powerpoint/2010/main" val="450443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170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smtClean="0">
                <a:latin typeface="Arial" charset="0"/>
                <a:ea typeface="Arial" charset="0"/>
                <a:cs typeface="Arial" charset="0"/>
              </a:rPr>
              <a:t>Complete pages 18-19 in your student workbook</a:t>
            </a:r>
          </a:p>
          <a:p>
            <a:pPr marL="342900" indent="-342900" eaLnBrk="1" hangingPunct="1">
              <a:spcAft>
                <a:spcPts val="1800"/>
              </a:spcAft>
              <a:buClr>
                <a:srgbClr val="4C4C4C"/>
              </a:buClr>
              <a:buSzTx/>
              <a:tabLst>
                <a:tab pos="2227263" algn="l"/>
                <a:tab pos="4746625" algn="l"/>
              </a:tabLst>
            </a:pPr>
            <a:r>
              <a:rPr lang="en-US" sz="2200" dirty="0" smtClean="0"/>
              <a:t>Open </a:t>
            </a:r>
            <a:r>
              <a:rPr lang="en-US" sz="2200" dirty="0"/>
              <a:t>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1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r>
              <a:rPr lang="en-US" sz="3600" i="1" dirty="0"/>
              <a:t>“The more you pay at a </a:t>
            </a:r>
            <a:endParaRPr lang="en-US" sz="3600" i="1" dirty="0" smtClean="0"/>
          </a:p>
          <a:p>
            <a:r>
              <a:rPr lang="en-US" sz="3600" i="1" dirty="0" smtClean="0"/>
              <a:t>restaurant</a:t>
            </a:r>
            <a:r>
              <a:rPr lang="en-US" sz="3600" i="1" dirty="0"/>
              <a:t>, the better it is.”</a:t>
            </a:r>
            <a:endParaRPr lang="en-US" sz="3600" dirty="0"/>
          </a:p>
          <a:p>
            <a:endParaRPr lang="en-US" sz="3600" i="1" dirty="0" smtClean="0"/>
          </a:p>
          <a:p>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gridCol w="2895600">
                  <a:extLst>
                    <a:ext uri="{9D8B030D-6E8A-4147-A177-3AD203B41FA5}">
                      <a16:colId xmlns=""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5170646"/>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a:t>
            </a:r>
            <a:r>
              <a:rPr lang="en-US" dirty="0" smtClean="0">
                <a:solidFill>
                  <a:schemeClr val="bg1"/>
                </a:solidFill>
              </a:rPr>
              <a:t>plot</a:t>
            </a:r>
            <a:endParaRPr lang="en-US" sz="2600" dirty="0">
              <a:solidFill>
                <a:schemeClr val="accent1"/>
              </a:solidFill>
              <a:latin typeface="Courier New" charset="0"/>
              <a:cs typeface="Courier New" charset="0"/>
            </a:endParaRPr>
          </a:p>
          <a:p>
            <a:pPr marL="198438"/>
            <a:r>
              <a:rPr lang="en-US" sz="2200" dirty="0" smtClean="0">
                <a:solidFill>
                  <a:schemeClr val="accent1"/>
                </a:solidFill>
                <a:latin typeface="Courier New" charset="0"/>
                <a:ea typeface="Courier New" charset="0"/>
                <a:cs typeface="Courier New" charset="0"/>
              </a:rPr>
              <a:t>draw-charts </a:t>
            </a:r>
            <a:r>
              <a:rPr lang="en-US" sz="2200" dirty="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a:t>
            </a:r>
            <a:r>
              <a:rPr lang="en-US" sz="2200" dirty="0" err="1" smtClean="0">
                <a:solidFill>
                  <a:schemeClr val="accent1"/>
                </a:solidFill>
                <a:latin typeface="Courier New" charset="0"/>
                <a:ea typeface="Courier New" charset="0"/>
                <a:cs typeface="Courier New" charset="0"/>
              </a:rPr>
              <a:t>title:Str</a:t>
            </a:r>
            <a:r>
              <a:rPr lang="en-US" sz="2200" dirty="0" smtClean="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ds::List&lt;</a:t>
            </a:r>
            <a:r>
              <a:rPr lang="en-US" sz="2200" dirty="0" err="1" smtClean="0">
                <a:solidFill>
                  <a:schemeClr val="accent1"/>
                </a:solidFill>
                <a:latin typeface="Courier New" charset="0"/>
                <a:ea typeface="Courier New" charset="0"/>
                <a:cs typeface="Courier New" charset="0"/>
              </a:rPr>
              <a:t>DataSeries</a:t>
            </a:r>
            <a:r>
              <a:rPr lang="en-US" sz="2200" dirty="0" smtClean="0">
                <a:solidFill>
                  <a:schemeClr val="accent1"/>
                </a:solidFill>
                <a:latin typeface="Courier New" charset="0"/>
                <a:ea typeface="Courier New" charset="0"/>
                <a:cs typeface="Courier New" charset="0"/>
              </a:rPr>
              <a:t>&gt;) </a:t>
            </a:r>
          </a:p>
          <a:p>
            <a:pPr marL="198438"/>
            <a:r>
              <a:rPr lang="en-US" sz="2200" dirty="0">
                <a:solidFill>
                  <a:schemeClr val="accent1"/>
                </a:solidFill>
                <a:latin typeface="Courier New" charset="0"/>
                <a:ea typeface="Courier New" charset="0"/>
                <a:cs typeface="Courier New" charset="0"/>
                <a:sym typeface="Wingdings"/>
              </a:rPr>
              <a:t>	</a:t>
            </a:r>
            <a:r>
              <a:rPr lang="en-US" sz="2200" dirty="0" smtClean="0">
                <a:solidFill>
                  <a:schemeClr val="accent1"/>
                </a:solidFill>
                <a:latin typeface="Courier New" charset="0"/>
                <a:ea typeface="Courier New" charset="0"/>
                <a:cs typeface="Courier New" charset="0"/>
                <a:sym typeface="Wingdings"/>
              </a:rPr>
              <a:t>					</a:t>
            </a:r>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a:t>
            </a:r>
            <a:r>
              <a:rPr lang="en-US" dirty="0" smtClean="0">
                <a:solidFill>
                  <a:schemeClr val="bg1"/>
                </a:solidFill>
              </a:rPr>
              <a:t>predictor?</a:t>
            </a:r>
          </a:p>
          <a:p>
            <a:pPr marL="198438"/>
            <a:r>
              <a:rPr lang="en-US" sz="2000" dirty="0" smtClean="0">
                <a:solidFill>
                  <a:schemeClr val="accent1"/>
                </a:solidFill>
                <a:latin typeface="Courier New" charset="0"/>
                <a:ea typeface="Courier New" charset="0"/>
                <a:cs typeface="Courier New" charset="0"/>
              </a:rPr>
              <a:t>r-squared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a:t>
            </a:r>
            <a:r>
              <a:rPr lang="en-US" sz="2000" dirty="0" err="1" smtClean="0">
                <a:solidFill>
                  <a:schemeClr val="accent1"/>
                </a:solidFill>
                <a:latin typeface="Courier New" charset="0"/>
                <a:ea typeface="Courier New" charset="0"/>
                <a:cs typeface="Courier New" charset="0"/>
              </a:rPr>
              <a:t>xs</a:t>
            </a:r>
            <a:r>
              <a:rPr lang="en-US" sz="2000" dirty="0" smtClean="0">
                <a:solidFill>
                  <a:schemeClr val="accent1"/>
                </a:solidFill>
                <a:latin typeface="Courier New" charset="0"/>
                <a:ea typeface="Courier New" charset="0"/>
                <a:cs typeface="Courier New" charset="0"/>
              </a:rPr>
              <a:t>::List&lt;</a:t>
            </a:r>
            <a:r>
              <a:rPr lang="en-US" sz="2000" dirty="0" err="1" smtClean="0">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smtClean="0">
                <a:solidFill>
                  <a:schemeClr val="accent1"/>
                </a:solidFill>
                <a:latin typeface="Courier New" charset="0"/>
                <a:ea typeface="Courier New" charset="0"/>
                <a:cs typeface="Courier New" charset="0"/>
              </a:rPr>
              <a:t>ys:List</a:t>
            </a:r>
            <a:r>
              <a:rPr lang="en-US" sz="2000" dirty="0" smtClean="0">
                <a:solidFill>
                  <a:schemeClr val="accent1"/>
                </a:solidFill>
                <a:latin typeface="Courier New" charset="0"/>
                <a:ea typeface="Courier New" charset="0"/>
                <a:cs typeface="Courier New" charset="0"/>
              </a:rPr>
              <a:t>&lt;</a:t>
            </a:r>
            <a:r>
              <a:rPr lang="en-US" sz="2000" dirty="0" err="1" smtClean="0">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rPr>
              <a:t>f::(</a:t>
            </a:r>
            <a:r>
              <a:rPr lang="en-US" sz="2000" dirty="0" err="1" smtClean="0">
                <a:solidFill>
                  <a:schemeClr val="accent1"/>
                </a:solidFill>
                <a:latin typeface="Courier New" charset="0"/>
                <a:ea typeface="Courier New" charset="0"/>
                <a:cs typeface="Courier New" charset="0"/>
              </a:rPr>
              <a:t>Num</a:t>
            </a:r>
            <a:r>
              <a:rPr lang="en-US" sz="2000" dirty="0" err="1" smtClean="0">
                <a:solidFill>
                  <a:schemeClr val="accent1"/>
                </a:solidFill>
                <a:latin typeface="Courier New" charset="0"/>
                <a:ea typeface="Courier New" charset="0"/>
                <a:cs typeface="Courier New" charset="0"/>
                <a:sym typeface="Wingdings"/>
              </a:rPr>
              <a:t></a:t>
            </a:r>
            <a:r>
              <a:rPr lang="en-US" sz="2000" dirty="0" err="1" smtClean="0">
                <a:solidFill>
                  <a:schemeClr val="accent1"/>
                </a:solidFill>
                <a:latin typeface="Courier New" charset="0"/>
                <a:ea typeface="Courier New" charset="0"/>
                <a:cs typeface="Courier New" charset="0"/>
              </a:rPr>
              <a:t>Num</a:t>
            </a:r>
            <a:r>
              <a:rPr lang="en-US" sz="2000" dirty="0" smtClean="0">
                <a:solidFill>
                  <a:schemeClr val="accent1"/>
                </a:solidFill>
                <a:latin typeface="Courier New" charset="0"/>
                <a:ea typeface="Courier New" charset="0"/>
                <a:cs typeface="Courier New" charset="0"/>
              </a:rPr>
              <a:t>)) </a:t>
            </a:r>
          </a:p>
          <a:p>
            <a:pPr marL="198438"/>
            <a:r>
              <a:rPr lang="en-US" sz="2000" dirty="0">
                <a:solidFill>
                  <a:schemeClr val="accent1"/>
                </a:solidFill>
                <a:latin typeface="Courier New" charset="0"/>
                <a:ea typeface="Courier New" charset="0"/>
                <a:cs typeface="Courier New" charset="0"/>
                <a:sym typeface="Wingdings"/>
              </a:rPr>
              <a:t>	</a:t>
            </a:r>
            <a:r>
              <a:rPr lang="en-US" sz="2000" dirty="0" smtClean="0">
                <a:solidFill>
                  <a:schemeClr val="accent1"/>
                </a:solidFill>
                <a:latin typeface="Courier New" charset="0"/>
                <a:ea typeface="Courier New" charset="0"/>
                <a:cs typeface="Courier New" charset="0"/>
                <a:sym typeface="Wingdings"/>
              </a:rPr>
              <a:t>					</a:t>
            </a:r>
            <a:r>
              <a:rPr lang="en-US" sz="2000" dirty="0" smtClean="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a:t>
            </a:r>
            <a:r>
              <a:rPr lang="en-US" dirty="0" smtClean="0"/>
              <a:t>method</a:t>
            </a:r>
            <a:endParaRPr lang="en-US" dirty="0"/>
          </a:p>
        </p:txBody>
      </p:sp>
      <p:sp>
        <p:nvSpPr>
          <p:cNvPr id="3" name="Content Placeholder 2"/>
          <p:cNvSpPr>
            <a:spLocks noGrp="1"/>
          </p:cNvSpPr>
          <p:nvPr>
            <p:ph idx="1"/>
          </p:nvPr>
        </p:nvSpPr>
        <p:spPr>
          <a:xfrm>
            <a:off x="0" y="2552701"/>
            <a:ext cx="9144000" cy="1112837"/>
          </a:xfrm>
        </p:spPr>
        <p:txBody>
          <a:bodyPr/>
          <a:lstStyle/>
          <a:p>
            <a:pPr marL="0" indent="0" algn="ctr">
              <a:buNone/>
            </a:pPr>
            <a:r>
              <a:rPr lang="en-US" sz="2200" b="1" dirty="0" smtClean="0">
                <a:solidFill>
                  <a:schemeClr val="accent1"/>
                </a:solidFill>
                <a:latin typeface="Courier New" charset="0"/>
                <a:ea typeface="Courier New" charset="0"/>
                <a:cs typeface="Courier New" charset="0"/>
              </a:rPr>
              <a:t>&lt;Table&gt;.select-columns :: (cols :: List&lt;</a:t>
            </a:r>
            <a:r>
              <a:rPr lang="en-US" sz="2200" b="1" dirty="0" err="1" smtClean="0">
                <a:solidFill>
                  <a:schemeClr val="accent1"/>
                </a:solidFill>
                <a:latin typeface="Courier New" charset="0"/>
                <a:ea typeface="Courier New" charset="0"/>
                <a:cs typeface="Courier New" charset="0"/>
              </a:rPr>
              <a:t>Str</a:t>
            </a:r>
            <a:r>
              <a:rPr lang="en-US" sz="2200" b="1" dirty="0" smtClean="0">
                <a:solidFill>
                  <a:schemeClr val="accent1"/>
                </a:solidFill>
                <a:latin typeface="Courier New" charset="0"/>
                <a:ea typeface="Courier New" charset="0"/>
                <a:cs typeface="Courier New" charset="0"/>
              </a:rPr>
              <a:t>&gt;)</a:t>
            </a:r>
            <a:r>
              <a:rPr lang="en-US" sz="2200" b="1" dirty="0" smtClean="0">
                <a:solidFill>
                  <a:schemeClr val="accent1"/>
                </a:solidFill>
                <a:latin typeface="Courier New" charset="0"/>
                <a:ea typeface="Courier New" charset="0"/>
                <a:cs typeface="Courier New" charset="0"/>
                <a:sym typeface="Wingdings"/>
              </a:rPr>
              <a:t> Table</a:t>
            </a:r>
            <a:endParaRPr lang="en-US" sz="2200" b="1" dirty="0" smtClean="0">
              <a:solidFill>
                <a:schemeClr val="accent1"/>
              </a:solidFill>
              <a:latin typeface="Courier New" charset="0"/>
              <a:ea typeface="Courier New" charset="0"/>
              <a:cs typeface="Courier New" charset="0"/>
            </a:endParaRPr>
          </a:p>
          <a:p>
            <a:pPr marL="0" indent="0" algn="ctr">
              <a:buNone/>
            </a:pPr>
            <a:r>
              <a:rPr lang="en-US" sz="2400" dirty="0" err="1" smtClean="0">
                <a:latin typeface="Courier New" charset="0"/>
                <a:ea typeface="Courier New" charset="0"/>
                <a:cs typeface="Courier New" charset="0"/>
              </a:rPr>
              <a:t>movies.</a:t>
            </a:r>
            <a:r>
              <a:rPr lang="en-US" sz="2400" b="1" dirty="0" err="1" smtClean="0">
                <a:latin typeface="Courier New" charset="0"/>
                <a:ea typeface="Courier New" charset="0"/>
                <a:cs typeface="Courier New" charset="0"/>
              </a:rPr>
              <a:t>s</a:t>
            </a:r>
            <a:r>
              <a:rPr lang="en-US" sz="2400" b="1" dirty="0" err="1" smtClean="0">
                <a:latin typeface="Courier New" charset="0"/>
                <a:ea typeface="Courier New" charset="0"/>
                <a:cs typeface="Courier New" charset="0"/>
              </a:rPr>
              <a:t>elect</a:t>
            </a:r>
            <a:r>
              <a:rPr lang="en-US" sz="2400" b="1" dirty="0" smtClean="0">
                <a:latin typeface="Courier New" charset="0"/>
                <a:ea typeface="Courier New" charset="0"/>
                <a:cs typeface="Courier New" charset="0"/>
              </a:rPr>
              <a:t>-columns(</a:t>
            </a:r>
            <a:r>
              <a:rPr lang="en-US" sz="2400" dirty="0" smtClean="0">
                <a:latin typeface="Courier New" charset="0"/>
                <a:ea typeface="Courier New" charset="0"/>
                <a:cs typeface="Courier New" charset="0"/>
              </a:rPr>
              <a:t>[list: “</a:t>
            </a:r>
            <a:r>
              <a:rPr lang="en-US" sz="2400" dirty="0" smtClean="0">
                <a:latin typeface="Courier New" charset="0"/>
                <a:ea typeface="Courier New" charset="0"/>
                <a:cs typeface="Courier New" charset="0"/>
              </a:rPr>
              <a:t>title”, “year”]</a:t>
            </a:r>
            <a:r>
              <a:rPr lang="en-US" sz="2400" b="1" dirty="0" smtClean="0">
                <a:latin typeface="Courier New" charset="0"/>
                <a:ea typeface="Courier New" charset="0"/>
                <a:cs typeface="Courier New" charset="0"/>
              </a:rPr>
              <a:t>)</a:t>
            </a:r>
            <a:endParaRPr lang="en-US" sz="2400" b="1" dirty="0">
              <a:latin typeface="Courier New" charset="0"/>
              <a:ea typeface="Courier New" charset="0"/>
              <a:cs typeface="Courier New"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6" name="Title 1"/>
          <p:cNvSpPr txBox="1">
            <a:spLocks/>
          </p:cNvSpPr>
          <p:nvPr/>
        </p:nvSpPr>
        <p:spPr>
          <a:xfrm>
            <a:off x="304800" y="162429"/>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r>
              <a:rPr lang="en-US" smtClean="0"/>
              <a:t>The </a:t>
            </a:r>
            <a:r>
              <a:rPr lang="en-US" smtClean="0">
                <a:latin typeface="Courier New" charset="0"/>
                <a:ea typeface="Courier New" charset="0"/>
                <a:cs typeface="Courier New" charset="0"/>
              </a:rPr>
              <a:t>select</a:t>
            </a:r>
            <a:r>
              <a:rPr lang="en-US" smtClean="0"/>
              <a:t> method</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order-by </a:t>
            </a:r>
            <a:r>
              <a:rPr lang="en-US" dirty="0" smtClean="0"/>
              <a:t>method</a:t>
            </a:r>
            <a:endParaRPr lang="en-US" dirty="0"/>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
        <p:nvSpPr>
          <p:cNvPr id="8" name="Content Placeholder 7"/>
          <p:cNvSpPr>
            <a:spLocks noGrp="1"/>
          </p:cNvSpPr>
          <p:nvPr>
            <p:ph idx="1"/>
          </p:nvPr>
        </p:nvSpPr>
        <p:spPr/>
        <p:txBody>
          <a:bodyPr/>
          <a:lstStyle/>
          <a:p>
            <a:endParaRPr lang="en-US"/>
          </a:p>
        </p:txBody>
      </p:sp>
      <p:sp>
        <p:nvSpPr>
          <p:cNvPr id="17" name="Content Placeholder 2"/>
          <p:cNvSpPr txBox="1">
            <a:spLocks/>
          </p:cNvSpPr>
          <p:nvPr/>
        </p:nvSpPr>
        <p:spPr bwMode="auto">
          <a:xfrm>
            <a:off x="0" y="2552701"/>
            <a:ext cx="91440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ctr">
              <a:buFont typeface="Wingdings" charset="2"/>
              <a:buNone/>
            </a:pPr>
            <a:r>
              <a:rPr lang="en-US" sz="2200" b="1" dirty="0" smtClean="0">
                <a:solidFill>
                  <a:schemeClr val="accent1"/>
                </a:solidFill>
                <a:latin typeface="Courier New" charset="0"/>
                <a:ea typeface="Courier New" charset="0"/>
                <a:cs typeface="Courier New" charset="0"/>
              </a:rPr>
              <a:t>&lt;Table&gt;.order-by :: (col :: </a:t>
            </a:r>
            <a:r>
              <a:rPr lang="en-US" sz="2200" b="1" dirty="0" err="1" smtClean="0">
                <a:solidFill>
                  <a:schemeClr val="accent1"/>
                </a:solidFill>
                <a:latin typeface="Courier New" charset="0"/>
                <a:ea typeface="Courier New" charset="0"/>
                <a:cs typeface="Courier New" charset="0"/>
              </a:rPr>
              <a:t>Str</a:t>
            </a:r>
            <a:r>
              <a:rPr lang="en-US" sz="2200" b="1" dirty="0" smtClean="0">
                <a:solidFill>
                  <a:schemeClr val="accent1"/>
                </a:solidFill>
                <a:latin typeface="Courier New" charset="0"/>
                <a:ea typeface="Courier New" charset="0"/>
                <a:cs typeface="Courier New" charset="0"/>
              </a:rPr>
              <a:t>, </a:t>
            </a:r>
            <a:r>
              <a:rPr lang="en-US" sz="2200" b="1" dirty="0" err="1" smtClean="0">
                <a:solidFill>
                  <a:schemeClr val="accent1"/>
                </a:solidFill>
                <a:latin typeface="Courier New" charset="0"/>
                <a:ea typeface="Courier New" charset="0"/>
                <a:cs typeface="Courier New" charset="0"/>
              </a:rPr>
              <a:t>asc</a:t>
            </a:r>
            <a:r>
              <a:rPr lang="en-US" sz="2200" b="1" dirty="0" smtClean="0">
                <a:solidFill>
                  <a:schemeClr val="accent1"/>
                </a:solidFill>
                <a:latin typeface="Courier New" charset="0"/>
                <a:ea typeface="Courier New" charset="0"/>
                <a:cs typeface="Courier New" charset="0"/>
              </a:rPr>
              <a:t> :: Bool)</a:t>
            </a:r>
            <a:r>
              <a:rPr lang="en-US" sz="2200" b="1" dirty="0" smtClean="0">
                <a:solidFill>
                  <a:schemeClr val="accent1"/>
                </a:solidFill>
                <a:latin typeface="Courier New" charset="0"/>
                <a:ea typeface="Courier New" charset="0"/>
                <a:cs typeface="Courier New" charset="0"/>
                <a:sym typeface="Wingdings"/>
              </a:rPr>
              <a:t> Table</a:t>
            </a:r>
            <a:endParaRPr lang="en-US" sz="2200" b="1" dirty="0" smtClean="0">
              <a:solidFill>
                <a:schemeClr val="accent1"/>
              </a:solidFill>
              <a:latin typeface="Courier New" charset="0"/>
              <a:ea typeface="Courier New" charset="0"/>
              <a:cs typeface="Courier New" charset="0"/>
            </a:endParaRPr>
          </a:p>
          <a:p>
            <a:pPr marL="0" indent="0" algn="ctr">
              <a:buFont typeface="Wingdings" charset="2"/>
              <a:buNone/>
            </a:pPr>
            <a:r>
              <a:rPr lang="en-US" sz="2400" dirty="0" err="1">
                <a:latin typeface="Courier New" charset="0"/>
                <a:ea typeface="Courier New" charset="0"/>
                <a:cs typeface="Courier New" charset="0"/>
              </a:rPr>
              <a:t>m</a:t>
            </a:r>
            <a:r>
              <a:rPr lang="en-US" sz="2400" dirty="0" err="1" smtClean="0">
                <a:latin typeface="Courier New" charset="0"/>
                <a:ea typeface="Courier New" charset="0"/>
                <a:cs typeface="Courier New" charset="0"/>
              </a:rPr>
              <a:t>ovies</a:t>
            </a:r>
            <a:r>
              <a:rPr lang="en-US" sz="2400" b="1" dirty="0" err="1" smtClean="0">
                <a:latin typeface="Courier New" charset="0"/>
                <a:ea typeface="Courier New" charset="0"/>
                <a:cs typeface="Courier New" charset="0"/>
              </a:rPr>
              <a:t>.order</a:t>
            </a:r>
            <a:r>
              <a:rPr lang="en-US" sz="2400" b="1" dirty="0" smtClean="0">
                <a:latin typeface="Courier New" charset="0"/>
                <a:ea typeface="Courier New" charset="0"/>
                <a:cs typeface="Courier New" charset="0"/>
              </a:rPr>
              <a:t>-by(</a:t>
            </a:r>
            <a:r>
              <a:rPr lang="en-US" sz="2400" dirty="0" smtClean="0">
                <a:latin typeface="Courier New" charset="0"/>
                <a:ea typeface="Courier New" charset="0"/>
                <a:cs typeface="Courier New" charset="0"/>
              </a:rPr>
              <a:t>“title”, true</a:t>
            </a:r>
            <a:r>
              <a:rPr lang="en-US" sz="2400" b="1" dirty="0" smtClean="0">
                <a:latin typeface="Courier New" charset="0"/>
                <a:ea typeface="Courier New" charset="0"/>
                <a:cs typeface="Courier New" charset="0"/>
              </a:rPr>
              <a:t>)</a:t>
            </a:r>
            <a:endParaRPr lang="en-US" sz="2400" b="1" dirty="0">
              <a:latin typeface="Courier New" charset="0"/>
              <a:ea typeface="Courier New" charset="0"/>
              <a:cs typeface="Courier New" charset="0"/>
            </a:endParaRPr>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order-by </a:t>
            </a:r>
            <a:r>
              <a:rPr lang="en-US" dirty="0"/>
              <a:t>method</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5" name="Picture 4"/>
          <p:cNvPicPr>
            <a:picLocks noChangeAspect="1"/>
          </p:cNvPicPr>
          <p:nvPr/>
        </p:nvPicPr>
        <p:blipFill>
          <a:blip r:embed="rId2"/>
          <a:stretch>
            <a:fillRect/>
          </a:stretch>
        </p:blipFill>
        <p:spPr>
          <a:xfrm>
            <a:off x="844952" y="2429186"/>
            <a:ext cx="7537048" cy="4225729"/>
          </a:xfrm>
          <a:prstGeom prst="rect">
            <a:avLst/>
          </a:prstGeom>
        </p:spPr>
      </p:pic>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0664868"/>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 xmlns:a16="http://schemas.microsoft.com/office/drawing/2014/main" val="20000"/>
                    </a:ext>
                  </a:extLst>
                </a:gridCol>
                <a:gridCol w="491566">
                  <a:extLst>
                    <a:ext uri="{9D8B030D-6E8A-4147-A177-3AD203B41FA5}">
                      <a16:colId xmlns="" xmlns:a16="http://schemas.microsoft.com/office/drawing/2014/main" val="20001"/>
                    </a:ext>
                  </a:extLst>
                </a:gridCol>
                <a:gridCol w="515238">
                  <a:extLst>
                    <a:ext uri="{9D8B030D-6E8A-4147-A177-3AD203B41FA5}">
                      <a16:colId xmlns="" xmlns:a16="http://schemas.microsoft.com/office/drawing/2014/main" val="20002"/>
                    </a:ext>
                  </a:extLst>
                </a:gridCol>
                <a:gridCol w="716441">
                  <a:extLst>
                    <a:ext uri="{9D8B030D-6E8A-4147-A177-3AD203B41FA5}">
                      <a16:colId xmlns="" xmlns:a16="http://schemas.microsoft.com/office/drawing/2014/main" val="20003"/>
                    </a:ext>
                  </a:extLst>
                </a:gridCol>
                <a:gridCol w="716441">
                  <a:extLst>
                    <a:ext uri="{9D8B030D-6E8A-4147-A177-3AD203B41FA5}">
                      <a16:colId xmlns="" xmlns:a16="http://schemas.microsoft.com/office/drawing/2014/main" val="20004"/>
                    </a:ext>
                  </a:extLst>
                </a:gridCol>
                <a:gridCol w="415030">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28200945"/>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 xmlns:a16="http://schemas.microsoft.com/office/drawing/2014/main" val="20000"/>
                    </a:ext>
                  </a:extLst>
                </a:gridCol>
                <a:gridCol w="461276">
                  <a:extLst>
                    <a:ext uri="{9D8B030D-6E8A-4147-A177-3AD203B41FA5}">
                      <a16:colId xmlns="" xmlns:a16="http://schemas.microsoft.com/office/drawing/2014/main" val="20001"/>
                    </a:ext>
                  </a:extLst>
                </a:gridCol>
                <a:gridCol w="666555">
                  <a:extLst>
                    <a:ext uri="{9D8B030D-6E8A-4147-A177-3AD203B41FA5}">
                      <a16:colId xmlns="" xmlns:a16="http://schemas.microsoft.com/office/drawing/2014/main" val="20002"/>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524000" y="3395246"/>
            <a:ext cx="9144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3161818" y="5757446"/>
            <a:ext cx="1714982"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.select-columns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67640" y="3934599"/>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15" name="TextBox 14"/>
          <p:cNvSpPr txBox="1"/>
          <p:nvPr/>
        </p:nvSpPr>
        <p:spPr>
          <a:xfrm>
            <a:off x="2157046" y="3395246"/>
            <a:ext cx="1195754"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.order-by</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3071446" y="3395246"/>
            <a:ext cx="2186354"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(“total”, true)</a:t>
            </a:r>
            <a:endParaRPr lang="en-US" sz="1600" dirty="0">
              <a:solidFill>
                <a:schemeClr val="bg1"/>
              </a:solidFill>
              <a:latin typeface="Comic Sans MS" charset="0"/>
              <a:ea typeface="Comic Sans MS" charset="0"/>
              <a:cs typeface="Comic Sans MS" charset="0"/>
            </a:endParaRPr>
          </a:p>
        </p:txBody>
      </p:sp>
      <p:sp>
        <p:nvSpPr>
          <p:cNvPr id="17" name="TextBox 16"/>
          <p:cNvSpPr txBox="1"/>
          <p:nvPr/>
        </p:nvSpPr>
        <p:spPr>
          <a:xfrm>
            <a:off x="1866900" y="5155107"/>
            <a:ext cx="2186354"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ovies-selected</a:t>
            </a:r>
            <a:endParaRPr lang="en-US" sz="1600" dirty="0">
              <a:solidFill>
                <a:schemeClr val="bg1"/>
              </a:solidFill>
              <a:latin typeface="Comic Sans MS" charset="0"/>
              <a:ea typeface="Comic Sans MS" charset="0"/>
              <a:cs typeface="Comic Sans MS" charset="0"/>
            </a:endParaRPr>
          </a:p>
        </p:txBody>
      </p:sp>
      <p:sp>
        <p:nvSpPr>
          <p:cNvPr id="7" name="Rectangle 6"/>
          <p:cNvSpPr/>
          <p:nvPr/>
        </p:nvSpPr>
        <p:spPr>
          <a:xfrm>
            <a:off x="4648200" y="5757446"/>
            <a:ext cx="4572000" cy="338554"/>
          </a:xfrm>
          <a:prstGeom prst="rect">
            <a:avLst/>
          </a:prstGeom>
        </p:spPr>
        <p:txBody>
          <a:bodyPr>
            <a:spAutoFit/>
          </a:bodyPr>
          <a:lstStyle/>
          <a:p>
            <a:r>
              <a:rPr lang="en-US" sz="1600" dirty="0">
                <a:solidFill>
                  <a:schemeClr val="bg1"/>
                </a:solidFill>
                <a:latin typeface="Comic Sans MS" charset="0"/>
                <a:ea typeface="Comic Sans MS" charset="0"/>
                <a:cs typeface="Comic Sans MS" charset="0"/>
              </a:rPr>
              <a:t>([list: “title”, “total”, “domestic”])</a:t>
            </a:r>
            <a:endParaRPr lang="en-US" sz="1600" dirty="0">
              <a:solidFill>
                <a:schemeClr val="bg1"/>
              </a:solidFill>
              <a:latin typeface="Comic Sans MS" charset="0"/>
              <a:ea typeface="Comic Sans MS" charset="0"/>
              <a:cs typeface="Comic Sans MS" charset="0"/>
            </a:endParaRPr>
          </a:p>
        </p:txBody>
      </p:sp>
      <p:sp>
        <p:nvSpPr>
          <p:cNvPr id="20" name="TextBox 19"/>
          <p:cNvSpPr txBox="1"/>
          <p:nvPr/>
        </p:nvSpPr>
        <p:spPr>
          <a:xfrm>
            <a:off x="1371600" y="2785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accel="50000" decel="50000" fill="hold" grpId="0" nodeType="withEffect">
                                  <p:stCondLst>
                                    <p:cond delay="0"/>
                                  </p:stCondLst>
                                  <p:childTnLst>
                                    <p:animMotion origin="layout" path="M 8.33333E-7 1.48148E-6 L 0.02465 0.43379 " pathEditMode="relative" rAng="0" ptsTypes="AA">
                                      <p:cBhvr>
                                        <p:cTn id="49" dur="2000" fill="hold"/>
                                        <p:tgtEl>
                                          <p:spTgt spid="27"/>
                                        </p:tgtEl>
                                        <p:attrNameLst>
                                          <p:attrName>ppt_x</p:attrName>
                                          <p:attrName>ppt_y</p:attrName>
                                        </p:attrNameLst>
                                      </p:cBhvr>
                                      <p:rCtr x="1233" y="21690"/>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bg/>
                                          </p:spTgt>
                                        </p:tgtEl>
                                        <p:attrNameLst>
                                          <p:attrName>style.visibility</p:attrName>
                                        </p:attrNameLst>
                                      </p:cBhvr>
                                      <p:to>
                                        <p:strVal val="visible"/>
                                      </p:to>
                                    </p:set>
                                    <p:animEffect transition="in" filter="fade">
                                      <p:cBhvr>
                                        <p:cTn id="64" dur="500"/>
                                        <p:tgtEl>
                                          <p:spTgt spid="28">
                                            <p:bg/>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8">
                                            <p:txEl>
                                              <p:pRg st="0" end="0"/>
                                            </p:txEl>
                                          </p:spTgt>
                                        </p:tgtEl>
                                        <p:attrNameLst>
                                          <p:attrName>style.visibility</p:attrName>
                                        </p:attrNameLst>
                                      </p:cBhvr>
                                      <p:to>
                                        <p:strVal val="visible"/>
                                      </p:to>
                                    </p:set>
                                    <p:animEffect transition="in" filter="fade">
                                      <p:cBhvr>
                                        <p:cTn id="69"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P spid="15" grpId="0"/>
      <p:bldP spid="16" grpId="0"/>
      <p:bldP spid="17" grpId="0"/>
      <p:bldP spid="7" grpId="0"/>
      <p:bldP spid="20"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smtClean="0">
                <a:latin typeface="Courier New" charset="0"/>
                <a:ea typeface="Courier New" charset="0"/>
                <a:cs typeface="Courier New" charset="0"/>
              </a:rPr>
              <a:t>restaurants-filtered</a:t>
            </a:r>
            <a:r>
              <a:rPr lang="en-US" sz="2000" dirty="0" smtClean="0">
                <a:latin typeface="Arial" charset="0"/>
                <a:ea typeface="Arial" charset="0"/>
                <a:cs typeface="Arial" charset="0"/>
              </a:rPr>
              <a:t> </a:t>
            </a:r>
            <a:r>
              <a:rPr lang="en-US" sz="2000" dirty="0">
                <a:latin typeface="Arial" charset="0"/>
                <a:ea typeface="Arial" charset="0"/>
                <a:cs typeface="Arial" charset="0"/>
              </a:rPr>
              <a:t>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5" name="Title 1"/>
          <p:cNvSpPr txBox="1">
            <a:spLocks/>
          </p:cNvSpPr>
          <p:nvPr/>
        </p:nvSpPr>
        <p:spPr>
          <a:xfrm>
            <a:off x="304800" y="762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r>
              <a:rPr lang="en-US" smtClean="0"/>
              <a:t>The </a:t>
            </a:r>
            <a:r>
              <a:rPr lang="en-US" smtClean="0">
                <a:latin typeface="Courier New" charset="0"/>
                <a:ea typeface="Courier New" charset="0"/>
                <a:cs typeface="Courier New" charset="0"/>
              </a:rPr>
              <a:t>filter </a:t>
            </a:r>
            <a:r>
              <a:rPr lang="en-US" smtClean="0"/>
              <a:t>method</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filter </a:t>
            </a:r>
            <a:r>
              <a:rPr lang="en-US" dirty="0" smtClean="0"/>
              <a:t>method</a:t>
            </a:r>
            <a:endParaRPr lang="en-US" dirty="0"/>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
        <p:nvSpPr>
          <p:cNvPr id="17" name="Content Placeholder 2"/>
          <p:cNvSpPr txBox="1">
            <a:spLocks/>
          </p:cNvSpPr>
          <p:nvPr/>
        </p:nvSpPr>
        <p:spPr bwMode="auto">
          <a:xfrm>
            <a:off x="0" y="3840163"/>
            <a:ext cx="91440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ctr">
              <a:buFont typeface="Wingdings" charset="2"/>
              <a:buNone/>
            </a:pPr>
            <a:r>
              <a:rPr lang="en-US" sz="2200" b="1" dirty="0" smtClean="0">
                <a:solidFill>
                  <a:schemeClr val="accent1"/>
                </a:solidFill>
                <a:latin typeface="Courier New" charset="0"/>
                <a:ea typeface="Courier New" charset="0"/>
                <a:cs typeface="Courier New" charset="0"/>
              </a:rPr>
              <a:t>&lt;Table&gt;.filter :: (r :: Row </a:t>
            </a:r>
            <a:r>
              <a:rPr lang="en-US" sz="2200" b="1" dirty="0" smtClean="0">
                <a:solidFill>
                  <a:schemeClr val="accent1"/>
                </a:solidFill>
                <a:latin typeface="Courier New" charset="0"/>
                <a:ea typeface="Courier New" charset="0"/>
                <a:cs typeface="Courier New" charset="0"/>
                <a:sym typeface="Wingdings"/>
              </a:rPr>
              <a:t></a:t>
            </a:r>
            <a:r>
              <a:rPr lang="en-US" sz="2200" b="1" dirty="0" smtClean="0">
                <a:solidFill>
                  <a:schemeClr val="accent1"/>
                </a:solidFill>
                <a:latin typeface="Courier New" charset="0"/>
                <a:ea typeface="Courier New" charset="0"/>
                <a:cs typeface="Courier New" charset="0"/>
              </a:rPr>
              <a:t> Boolean)</a:t>
            </a:r>
            <a:r>
              <a:rPr lang="en-US" sz="2200" b="1" dirty="0" smtClean="0">
                <a:solidFill>
                  <a:schemeClr val="accent1"/>
                </a:solidFill>
                <a:latin typeface="Courier New" charset="0"/>
                <a:ea typeface="Courier New" charset="0"/>
                <a:cs typeface="Courier New" charset="0"/>
                <a:sym typeface="Wingdings"/>
              </a:rPr>
              <a:t> Table</a:t>
            </a:r>
            <a:endParaRPr lang="en-US" sz="2200" b="1" dirty="0" smtClean="0">
              <a:solidFill>
                <a:schemeClr val="accent1"/>
              </a:solidFill>
              <a:latin typeface="Courier New" charset="0"/>
              <a:ea typeface="Courier New" charset="0"/>
              <a:cs typeface="Courier New" charset="0"/>
            </a:endParaRPr>
          </a:p>
          <a:p>
            <a:pPr marL="0" indent="0" algn="ctr">
              <a:buFont typeface="Wingdings" charset="2"/>
              <a:buNone/>
            </a:pPr>
            <a:r>
              <a:rPr lang="en-US" dirty="0" err="1" smtClean="0">
                <a:latin typeface="Courier New" charset="0"/>
                <a:ea typeface="Courier New" charset="0"/>
                <a:cs typeface="Courier New" charset="0"/>
              </a:rPr>
              <a:t>restaurants</a:t>
            </a:r>
            <a:r>
              <a:rPr lang="en-US" b="1" dirty="0" err="1" smtClean="0">
                <a:latin typeface="Courier New" charset="0"/>
                <a:ea typeface="Courier New" charset="0"/>
                <a:cs typeface="Courier New" charset="0"/>
              </a:rPr>
              <a:t>.filter</a:t>
            </a:r>
            <a:r>
              <a:rPr lang="en-US" b="1" dirty="0" smtClean="0">
                <a:latin typeface="Courier New" charset="0"/>
                <a:ea typeface="Courier New" charset="0"/>
                <a:cs typeface="Courier New" charset="0"/>
              </a:rPr>
              <a:t>(</a:t>
            </a:r>
            <a:r>
              <a:rPr lang="en-US" dirty="0" smtClean="0">
                <a:latin typeface="Courier New" charset="0"/>
                <a:ea typeface="Courier New" charset="0"/>
                <a:cs typeface="Courier New" charset="0"/>
              </a:rPr>
              <a:t>             </a:t>
            </a:r>
            <a:r>
              <a:rPr lang="en-US" b="1" dirty="0" smtClean="0">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3" name="Rectangle 2"/>
          <p:cNvSpPr/>
          <p:nvPr/>
        </p:nvSpPr>
        <p:spPr>
          <a:xfrm>
            <a:off x="1600200" y="2133600"/>
            <a:ext cx="6096000" cy="1384995"/>
          </a:xfrm>
          <a:prstGeom prst="rect">
            <a:avLst/>
          </a:prstGeom>
        </p:spPr>
        <p:txBody>
          <a:bodyPr wrap="square">
            <a:spAutoFit/>
          </a:bodyPr>
          <a:lstStyle/>
          <a:p>
            <a:r>
              <a:rPr lang="en-US" sz="2800" dirty="0">
                <a:solidFill>
                  <a:schemeClr val="bg1"/>
                </a:solidFill>
                <a:latin typeface="Courier New" charset="0"/>
                <a:ea typeface="Courier New" charset="0"/>
                <a:cs typeface="Courier New" charset="0"/>
              </a:rPr>
              <a:t>fun </a:t>
            </a:r>
            <a:r>
              <a:rPr lang="en-US" sz="2800" dirty="0" smtClean="0">
                <a:solidFill>
                  <a:schemeClr val="bg1"/>
                </a:solidFill>
                <a:latin typeface="Courier New" charset="0"/>
                <a:ea typeface="Courier New" charset="0"/>
                <a:cs typeface="Courier New" charset="0"/>
              </a:rPr>
              <a:t>high-rating(row):</a:t>
            </a:r>
          </a:p>
          <a:p>
            <a:r>
              <a:rPr lang="en-US" sz="2800" dirty="0">
                <a:solidFill>
                  <a:schemeClr val="bg1"/>
                </a:solidFill>
                <a:latin typeface="Courier New" charset="0"/>
                <a:ea typeface="Courier New" charset="0"/>
                <a:cs typeface="Courier New" charset="0"/>
              </a:rPr>
              <a:t> </a:t>
            </a:r>
            <a:r>
              <a:rPr lang="en-US" sz="2800" dirty="0" smtClean="0">
                <a:solidFill>
                  <a:schemeClr val="bg1"/>
                </a:solidFill>
                <a:latin typeface="Courier New" charset="0"/>
                <a:ea typeface="Courier New" charset="0"/>
                <a:cs typeface="Courier New" charset="0"/>
              </a:rPr>
              <a:t> </a:t>
            </a:r>
            <a:r>
              <a:rPr lang="en-US" sz="2800" b="1" dirty="0" smtClean="0">
                <a:solidFill>
                  <a:schemeClr val="bg1"/>
                </a:solidFill>
                <a:latin typeface="Courier New" charset="0"/>
                <a:ea typeface="Courier New" charset="0"/>
                <a:cs typeface="Courier New" charset="0"/>
              </a:rPr>
              <a:t>row</a:t>
            </a:r>
            <a:r>
              <a:rPr lang="en-US" sz="2800" b="1" dirty="0">
                <a:solidFill>
                  <a:schemeClr val="bg1"/>
                </a:solidFill>
                <a:latin typeface="Courier New" charset="0"/>
                <a:ea typeface="Courier New" charset="0"/>
                <a:cs typeface="Courier New" charset="0"/>
              </a:rPr>
              <a:t>["rating"]</a:t>
            </a:r>
            <a:r>
              <a:rPr lang="en-US" sz="2800" dirty="0">
                <a:solidFill>
                  <a:schemeClr val="bg1"/>
                </a:solidFill>
                <a:latin typeface="Courier New" charset="0"/>
                <a:ea typeface="Courier New" charset="0"/>
                <a:cs typeface="Courier New" charset="0"/>
              </a:rPr>
              <a:t> &gt;= </a:t>
            </a:r>
            <a:r>
              <a:rPr lang="en-US" sz="2800" dirty="0" smtClean="0">
                <a:solidFill>
                  <a:schemeClr val="bg1"/>
                </a:solidFill>
                <a:latin typeface="Courier New" charset="0"/>
                <a:ea typeface="Courier New" charset="0"/>
                <a:cs typeface="Courier New" charset="0"/>
              </a:rPr>
              <a:t>4</a:t>
            </a:r>
          </a:p>
          <a:p>
            <a:r>
              <a:rPr lang="en-US" sz="2800" dirty="0" smtClean="0">
                <a:solidFill>
                  <a:schemeClr val="bg1"/>
                </a:solidFill>
                <a:latin typeface="Courier New" charset="0"/>
                <a:ea typeface="Courier New" charset="0"/>
                <a:cs typeface="Courier New" charset="0"/>
              </a:rPr>
              <a:t>end</a:t>
            </a:r>
            <a:endParaRPr lang="en-US" sz="2800" dirty="0">
              <a:solidFill>
                <a:schemeClr val="bg1"/>
              </a:solidFill>
              <a:latin typeface="Courier New" charset="0"/>
              <a:ea typeface="Courier New" charset="0"/>
              <a:cs typeface="Courier New" charset="0"/>
            </a:endParaRPr>
          </a:p>
        </p:txBody>
      </p:sp>
      <p:sp>
        <p:nvSpPr>
          <p:cNvPr id="4" name="Rectangular Callout 3"/>
          <p:cNvSpPr/>
          <p:nvPr/>
        </p:nvSpPr>
        <p:spPr>
          <a:xfrm>
            <a:off x="6477000" y="1905000"/>
            <a:ext cx="2514600" cy="921097"/>
          </a:xfrm>
          <a:prstGeom prst="wedgeRectCallout">
            <a:avLst>
              <a:gd name="adj1" fmla="val -110184"/>
              <a:gd name="adj2" fmla="val 4548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Access </a:t>
            </a:r>
            <a:r>
              <a:rPr lang="en-US" b="1" dirty="0" smtClean="0">
                <a:latin typeface="Courier New" charset="0"/>
                <a:ea typeface="Courier New" charset="0"/>
                <a:cs typeface="Courier New" charset="0"/>
              </a:rPr>
              <a:t>rating </a:t>
            </a:r>
            <a:r>
              <a:rPr lang="en-US" dirty="0" smtClean="0"/>
              <a:t>from </a:t>
            </a:r>
            <a:r>
              <a:rPr lang="en-US" b="1" dirty="0" smtClean="0">
                <a:latin typeface="Courier New" charset="0"/>
                <a:ea typeface="Courier New" charset="0"/>
                <a:cs typeface="Courier New" charset="0"/>
              </a:rPr>
              <a:t>row</a:t>
            </a:r>
            <a:endParaRPr lang="en-US" b="1" dirty="0">
              <a:latin typeface="Courier New" charset="0"/>
              <a:ea typeface="Courier New" charset="0"/>
              <a:cs typeface="Courier New" charset="0"/>
            </a:endParaRPr>
          </a:p>
        </p:txBody>
      </p:sp>
      <p:sp>
        <p:nvSpPr>
          <p:cNvPr id="5" name="Rectangle 4"/>
          <p:cNvSpPr/>
          <p:nvPr/>
        </p:nvSpPr>
        <p:spPr>
          <a:xfrm>
            <a:off x="2438400" y="2143780"/>
            <a:ext cx="2547492" cy="523220"/>
          </a:xfrm>
          <a:prstGeom prst="rect">
            <a:avLst/>
          </a:prstGeom>
        </p:spPr>
        <p:txBody>
          <a:bodyPr wrap="none">
            <a:spAutoFit/>
          </a:bodyPr>
          <a:lstStyle/>
          <a:p>
            <a:r>
              <a:rPr lang="en-US" sz="2800" dirty="0">
                <a:solidFill>
                  <a:schemeClr val="bg1"/>
                </a:solidFill>
                <a:latin typeface="Courier New" charset="0"/>
                <a:ea typeface="Courier New" charset="0"/>
                <a:cs typeface="Courier New" charset="0"/>
              </a:rPr>
              <a:t>high-rating</a:t>
            </a:r>
            <a:endParaRPr lang="en-US" sz="2800" dirty="0"/>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6600" y="4953000"/>
            <a:ext cx="2401760" cy="1200880"/>
          </a:xfrm>
          <a:prstGeom prst="rect">
            <a:avLst/>
          </a:prstGeom>
        </p:spPr>
      </p:pic>
    </p:spTree>
    <p:extLst>
      <p:ext uri="{BB962C8B-B14F-4D97-AF65-F5344CB8AC3E}">
        <p14:creationId xmlns:p14="http://schemas.microsoft.com/office/powerpoint/2010/main" val="105172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0" presetClass="path" presetSubtype="0" accel="50000" decel="50000" fill="hold" grpId="0" nodeType="withEffect">
                                  <p:stCondLst>
                                    <p:cond delay="0"/>
                                  </p:stCondLst>
                                  <p:childTnLst>
                                    <p:animMotion origin="layout" path="M 3.05556E-6 -1.11111E-6 L 0.30243 0.30487 " pathEditMode="relative" rAng="0" ptsTypes="AA">
                                      <p:cBhvr>
                                        <p:cTn id="24" dur="2000" fill="hold"/>
                                        <p:tgtEl>
                                          <p:spTgt spid="5"/>
                                        </p:tgtEl>
                                        <p:attrNameLst>
                                          <p:attrName>ppt_x</p:attrName>
                                          <p:attrName>ppt_y</p:attrName>
                                        </p:attrNameLst>
                                      </p:cBhvr>
                                      <p:rCtr x="14983" y="15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sz="2000" dirty="0" smtClean="0">
                <a:latin typeface="Arial" charset="0"/>
                <a:ea typeface="Arial" charset="0"/>
                <a:cs typeface="Arial" charset="0"/>
              </a:rPr>
              <a:t>In </a:t>
            </a:r>
            <a:r>
              <a:rPr lang="en-US" sz="2000" dirty="0">
                <a:latin typeface="Arial" charset="0"/>
                <a:ea typeface="Arial" charset="0"/>
                <a:cs typeface="Arial" charset="0"/>
              </a:rPr>
              <a:t>the Definitions Area, complete </a:t>
            </a:r>
            <a:endParaRPr 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sz="2000" dirty="0" smtClean="0">
                <a:latin typeface="Courier New" charset="0"/>
                <a:ea typeface="Courier New" charset="0"/>
                <a:cs typeface="Courier New" charset="0"/>
              </a:rPr>
              <a:t>low-calorie</a:t>
            </a:r>
          </a:p>
          <a:p>
            <a:pPr marL="342900" indent="-342900" eaLnBrk="1" hangingPunct="1">
              <a:spcAft>
                <a:spcPts val="1800"/>
              </a:spcAft>
              <a:buClr>
                <a:srgbClr val="4C4C4C"/>
              </a:buClr>
              <a:buSzTx/>
            </a:pPr>
            <a:r>
              <a:rPr lang="en-US" sz="2000" dirty="0" smtClean="0">
                <a:latin typeface="Courier New" charset="0"/>
                <a:ea typeface="Courier New" charset="0"/>
                <a:cs typeface="Courier New" charset="0"/>
              </a:rPr>
              <a:t>ca-presidents</a:t>
            </a:r>
          </a:p>
          <a:p>
            <a:pPr marL="342900" indent="-342900" eaLnBrk="1" hangingPunct="1">
              <a:spcAft>
                <a:spcPts val="1800"/>
              </a:spcAft>
              <a:buClr>
                <a:srgbClr val="4C4C4C"/>
              </a:buClr>
              <a:buSzTx/>
            </a:pPr>
            <a:r>
              <a:rPr lang="en-US" sz="2000" dirty="0" err="1" smtClean="0">
                <a:latin typeface="Courier New" charset="0"/>
                <a:ea typeface="Courier New" charset="0"/>
                <a:cs typeface="Courier New" charset="0"/>
              </a:rPr>
              <a:t>asian</a:t>
            </a:r>
            <a:r>
              <a:rPr lang="en-US" sz="2000" dirty="0" smtClean="0">
                <a:latin typeface="Courier New" charset="0"/>
                <a:ea typeface="Courier New" charset="0"/>
                <a:cs typeface="Courier New" charset="0"/>
              </a:rPr>
              <a:t>-countries</a:t>
            </a:r>
            <a:endParaRPr lang="en-US" sz="2000" dirty="0">
              <a:latin typeface="Arial" charset="0"/>
              <a:ea typeface="Arial" charset="0"/>
              <a:cs typeface="Arial" charset="0"/>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81600" y="2362200"/>
            <a:ext cx="3518536" cy="1759268"/>
          </a:xfrm>
          <a:prstGeom prst="rect">
            <a:avLst/>
          </a:prstGeom>
        </p:spPr>
      </p:pic>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2072640"/>
            <a:ext cx="6184900" cy="4416405"/>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a:t>
            </a:r>
            <a:r>
              <a:rPr lang="en-US" sz="3400" dirty="0" smtClean="0">
                <a:latin typeface="Helvetica" charset="0"/>
                <a:ea typeface="Helvetica" charset="0"/>
                <a:cs typeface="Helvetica" charset="0"/>
              </a:rPr>
              <a:t>31:</a:t>
            </a:r>
            <a:r>
              <a:rPr lang="en-US" sz="3400" dirty="0" smtClean="0">
                <a:latin typeface="Courier New" charset="0"/>
                <a:ea typeface="Courier New" charset="0"/>
                <a:cs typeface="Courier New" charset="0"/>
              </a:rPr>
              <a:t> </a:t>
            </a:r>
            <a:r>
              <a:rPr lang="en-US" sz="3400" dirty="0">
                <a:latin typeface="Courier New" charset="0"/>
                <a:ea typeface="Courier New" charset="0"/>
                <a:cs typeface="Courier New" charset="0"/>
              </a:rPr>
              <a:t>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5699718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 xmlns:a16="http://schemas.microsoft.com/office/drawing/2014/main" val="20000"/>
                    </a:ext>
                  </a:extLst>
                </a:gridCol>
                <a:gridCol w="457200">
                  <a:extLst>
                    <a:ext uri="{9D8B030D-6E8A-4147-A177-3AD203B41FA5}">
                      <a16:colId xmlns="" xmlns:a16="http://schemas.microsoft.com/office/drawing/2014/main" val="20001"/>
                    </a:ext>
                  </a:extLst>
                </a:gridCol>
                <a:gridCol w="445847">
                  <a:extLst>
                    <a:ext uri="{9D8B030D-6E8A-4147-A177-3AD203B41FA5}">
                      <a16:colId xmlns="" xmlns:a16="http://schemas.microsoft.com/office/drawing/2014/main" val="20002"/>
                    </a:ext>
                  </a:extLst>
                </a:gridCol>
                <a:gridCol w="742976">
                  <a:extLst>
                    <a:ext uri="{9D8B030D-6E8A-4147-A177-3AD203B41FA5}">
                      <a16:colId xmlns="" xmlns:a16="http://schemas.microsoft.com/office/drawing/2014/main" val="20003"/>
                    </a:ext>
                  </a:extLst>
                </a:gridCol>
                <a:gridCol w="742976">
                  <a:extLst>
                    <a:ext uri="{9D8B030D-6E8A-4147-A177-3AD203B41FA5}">
                      <a16:colId xmlns="" xmlns:a16="http://schemas.microsoft.com/office/drawing/2014/main" val="20004"/>
                    </a:ext>
                  </a:extLst>
                </a:gridCol>
                <a:gridCol w="430402">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 xmlns:a16="http://schemas.microsoft.com/office/drawing/2014/main" val="20000"/>
                    </a:ext>
                  </a:extLst>
                </a:gridCol>
                <a:gridCol w="461276">
                  <a:extLst>
                    <a:ext uri="{9D8B030D-6E8A-4147-A177-3AD203B41FA5}">
                      <a16:colId xmlns=""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17" name="TextBox 16"/>
          <p:cNvSpPr txBox="1"/>
          <p:nvPr/>
        </p:nvSpPr>
        <p:spPr>
          <a:xfrm>
            <a:off x="546100" y="240792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movies-filtered</a:t>
            </a:r>
            <a:endParaRPr lang="en-US" sz="1600" dirty="0">
              <a:solidFill>
                <a:schemeClr val="bg1"/>
              </a:solidFill>
              <a:latin typeface="Comic Sans MS" charset="0"/>
              <a:ea typeface="Comic Sans MS" charset="0"/>
              <a:cs typeface="Comic Sans MS" charset="0"/>
            </a:endParaRPr>
          </a:p>
        </p:txBody>
      </p:sp>
      <p:sp>
        <p:nvSpPr>
          <p:cNvPr id="18" name="TextBox 17"/>
          <p:cNvSpPr txBox="1"/>
          <p:nvPr/>
        </p:nvSpPr>
        <p:spPr>
          <a:xfrm>
            <a:off x="546100" y="29380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19" name="TextBox 18"/>
          <p:cNvSpPr txBox="1"/>
          <p:nvPr/>
        </p:nvSpPr>
        <p:spPr>
          <a:xfrm>
            <a:off x="1205774" y="29380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.filter</a:t>
            </a:r>
            <a:endParaRPr lang="en-US" sz="1600" dirty="0">
              <a:solidFill>
                <a:schemeClr val="bg1"/>
              </a:solidFill>
              <a:latin typeface="Comic Sans MS" charset="0"/>
              <a:ea typeface="Comic Sans MS" charset="0"/>
              <a:cs typeface="Comic Sans MS" charset="0"/>
            </a:endParaRPr>
          </a:p>
        </p:txBody>
      </p:sp>
      <p:sp>
        <p:nvSpPr>
          <p:cNvPr id="20" name="TextBox 19"/>
          <p:cNvSpPr txBox="1"/>
          <p:nvPr/>
        </p:nvSpPr>
        <p:spPr>
          <a:xfrm>
            <a:off x="1802311" y="293283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a:t>
            </a:r>
            <a:r>
              <a:rPr lang="en-US" sz="1600" b="1" dirty="0" smtClean="0">
                <a:solidFill>
                  <a:schemeClr val="accent1"/>
                </a:solidFill>
                <a:latin typeface="Comic Sans MS" charset="0"/>
                <a:ea typeface="Comic Sans MS" charset="0"/>
                <a:cs typeface="Comic Sans MS" charset="0"/>
              </a:rPr>
              <a:t>after-2010</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6" name="Rectangular Callout 5"/>
          <p:cNvSpPr/>
          <p:nvPr/>
        </p:nvSpPr>
        <p:spPr>
          <a:xfrm>
            <a:off x="4876800" y="2468880"/>
            <a:ext cx="4038600" cy="1112520"/>
          </a:xfrm>
          <a:prstGeom prst="wedgeRectCallout">
            <a:avLst>
              <a:gd name="adj1" fmla="val -90051"/>
              <a:gd name="adj2" fmla="val 10589"/>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solidFill>
                  <a:schemeClr val="bg1"/>
                </a:solidFill>
                <a:latin typeface="Courier New" charset="0"/>
                <a:ea typeface="Courier New" charset="0"/>
                <a:cs typeface="Courier New" charset="0"/>
              </a:rPr>
              <a:t>fun after-2010(row):</a:t>
            </a:r>
          </a:p>
          <a:p>
            <a:r>
              <a:rPr lang="en-US" dirty="0">
                <a:solidFill>
                  <a:schemeClr val="bg1"/>
                </a:solidFill>
                <a:latin typeface="Courier New" charset="0"/>
                <a:ea typeface="Courier New" charset="0"/>
                <a:cs typeface="Courier New" charset="0"/>
              </a:rPr>
              <a:t>  </a:t>
            </a:r>
            <a:r>
              <a:rPr lang="en-US" b="1" dirty="0">
                <a:solidFill>
                  <a:schemeClr val="bg1"/>
                </a:solidFill>
                <a:latin typeface="Courier New" charset="0"/>
                <a:ea typeface="Courier New" charset="0"/>
                <a:cs typeface="Courier New" charset="0"/>
              </a:rPr>
              <a:t>row["year"]</a:t>
            </a:r>
            <a:r>
              <a:rPr lang="en-US" dirty="0">
                <a:solidFill>
                  <a:schemeClr val="bg1"/>
                </a:solidFill>
                <a:latin typeface="Courier New" charset="0"/>
                <a:ea typeface="Courier New" charset="0"/>
                <a:cs typeface="Courier New" charset="0"/>
              </a:rPr>
              <a:t> &gt;= 2010</a:t>
            </a:r>
          </a:p>
          <a:p>
            <a:r>
              <a:rPr lang="en-US" dirty="0" smtClean="0">
                <a:solidFill>
                  <a:schemeClr val="bg1"/>
                </a:solidFill>
                <a:latin typeface="Courier New" charset="0"/>
                <a:ea typeface="Courier New" charset="0"/>
                <a:cs typeface="Courier New" charset="0"/>
              </a:rPr>
              <a:t>end</a:t>
            </a:r>
            <a:endParaRPr lang="en-US" dirty="0">
              <a:solidFill>
                <a:schemeClr val="bg1"/>
              </a:solidFill>
              <a:latin typeface="Courier New" charset="0"/>
              <a:ea typeface="Courier New" charset="0"/>
              <a:cs typeface="Courier New" charset="0"/>
            </a:endParaRPr>
          </a:p>
        </p:txBody>
      </p:sp>
      <p:sp>
        <p:nvSpPr>
          <p:cNvPr id="7" name="Oval 6"/>
          <p:cNvSpPr/>
          <p:nvPr/>
        </p:nvSpPr>
        <p:spPr>
          <a:xfrm>
            <a:off x="1905000" y="2931108"/>
            <a:ext cx="1320800"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546100" y="3888304"/>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movies-ordered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043974" y="4472474"/>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.order-by</a:t>
            </a:r>
            <a:endParaRPr lang="en-US" sz="1600" dirty="0">
              <a:solidFill>
                <a:schemeClr val="bg1"/>
              </a:solidFill>
              <a:latin typeface="Comic Sans MS" charset="0"/>
              <a:ea typeface="Comic Sans MS" charset="0"/>
              <a:cs typeface="Comic Sans MS" charset="0"/>
            </a:endParaRPr>
          </a:p>
        </p:txBody>
      </p:sp>
      <p:sp>
        <p:nvSpPr>
          <p:cNvPr id="30" name="TextBox 29"/>
          <p:cNvSpPr txBox="1"/>
          <p:nvPr/>
        </p:nvSpPr>
        <p:spPr>
          <a:xfrm>
            <a:off x="533400" y="24046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movies-filtered</a:t>
            </a:r>
            <a:endParaRPr lang="en-US" sz="1600" dirty="0">
              <a:solidFill>
                <a:schemeClr val="bg1"/>
              </a:solidFill>
              <a:latin typeface="Comic Sans MS" charset="0"/>
              <a:ea typeface="Comic Sans MS" charset="0"/>
              <a:cs typeface="Comic Sans MS" charset="0"/>
            </a:endParaRPr>
          </a:p>
        </p:txBody>
      </p:sp>
      <p:sp>
        <p:nvSpPr>
          <p:cNvPr id="31" name="TextBox 30"/>
          <p:cNvSpPr txBox="1"/>
          <p:nvPr/>
        </p:nvSpPr>
        <p:spPr>
          <a:xfrm>
            <a:off x="2958374" y="4462046"/>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(“total”, false)</a:t>
            </a:r>
            <a:endParaRPr lang="en-US" sz="1600" dirty="0">
              <a:solidFill>
                <a:schemeClr val="bg1"/>
              </a:solidFill>
              <a:latin typeface="Comic Sans MS" charset="0"/>
              <a:ea typeface="Comic Sans MS" charset="0"/>
              <a:cs typeface="Comic Sans MS" charset="0"/>
            </a:endParaRPr>
          </a:p>
        </p:txBody>
      </p:sp>
      <p:sp>
        <p:nvSpPr>
          <p:cNvPr id="33" name="TextBox 32"/>
          <p:cNvSpPr txBox="1"/>
          <p:nvPr/>
        </p:nvSpPr>
        <p:spPr>
          <a:xfrm>
            <a:off x="541746" y="5503744"/>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movies-selected</a:t>
            </a:r>
            <a:endParaRPr lang="en-US" sz="1600" dirty="0">
              <a:solidFill>
                <a:schemeClr val="bg1"/>
              </a:solidFill>
              <a:latin typeface="Comic Sans MS" charset="0"/>
              <a:ea typeface="Comic Sans MS" charset="0"/>
              <a:cs typeface="Comic Sans MS" charset="0"/>
            </a:endParaRPr>
          </a:p>
        </p:txBody>
      </p:sp>
      <p:sp>
        <p:nvSpPr>
          <p:cNvPr id="34" name="TextBox 33"/>
          <p:cNvSpPr txBox="1"/>
          <p:nvPr/>
        </p:nvSpPr>
        <p:spPr>
          <a:xfrm>
            <a:off x="533400" y="38862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movies-ordered</a:t>
            </a:r>
            <a:endParaRPr lang="en-US" sz="1600" dirty="0">
              <a:solidFill>
                <a:schemeClr val="bg1"/>
              </a:solidFill>
              <a:latin typeface="Comic Sans MS" charset="0"/>
              <a:ea typeface="Comic Sans MS" charset="0"/>
              <a:cs typeface="Comic Sans MS" charset="0"/>
            </a:endParaRPr>
          </a:p>
        </p:txBody>
      </p:sp>
      <p:sp>
        <p:nvSpPr>
          <p:cNvPr id="35" name="TextBox 34"/>
          <p:cNvSpPr txBox="1"/>
          <p:nvPr/>
        </p:nvSpPr>
        <p:spPr>
          <a:xfrm>
            <a:off x="2057400" y="6062246"/>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.s</a:t>
            </a:r>
            <a:r>
              <a:rPr lang="en-US" sz="1600" dirty="0" smtClean="0">
                <a:solidFill>
                  <a:schemeClr val="bg1"/>
                </a:solidFill>
                <a:latin typeface="Comic Sans MS" charset="0"/>
                <a:ea typeface="Comic Sans MS" charset="0"/>
                <a:cs typeface="Comic Sans MS" charset="0"/>
              </a:rPr>
              <a:t>elect-columns</a:t>
            </a:r>
            <a:endParaRPr lang="en-US" sz="1600" dirty="0">
              <a:solidFill>
                <a:schemeClr val="bg1"/>
              </a:solidFill>
              <a:latin typeface="Comic Sans MS" charset="0"/>
              <a:ea typeface="Comic Sans MS" charset="0"/>
              <a:cs typeface="Comic Sans MS" charset="0"/>
            </a:endParaRPr>
          </a:p>
        </p:txBody>
      </p:sp>
      <p:sp>
        <p:nvSpPr>
          <p:cNvPr id="36" name="TextBox 35"/>
          <p:cNvSpPr txBox="1"/>
          <p:nvPr/>
        </p:nvSpPr>
        <p:spPr>
          <a:xfrm>
            <a:off x="3505200" y="6051818"/>
            <a:ext cx="2514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([list: “title”, “year”])</a:t>
            </a:r>
            <a:endParaRPr lang="en-US" sz="1600" dirty="0">
              <a:solidFill>
                <a:schemeClr val="bg1"/>
              </a:solidFill>
              <a:latin typeface="Comic Sans MS" charset="0"/>
              <a:ea typeface="Comic Sans MS" charset="0"/>
              <a:cs typeface="Comic Sans MS" charset="0"/>
            </a:endParaRPr>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accel="50000" decel="50000" fill="hold" grpId="1" nodeType="withEffect">
                                  <p:stCondLst>
                                    <p:cond delay="0"/>
                                  </p:stCondLst>
                                  <p:childTnLst>
                                    <p:animMotion origin="layout" path="M 0 -1.48148E-6 L -0.00069 0.30093 " pathEditMode="relative" rAng="0" ptsTypes="AA">
                                      <p:cBhvr>
                                        <p:cTn id="44" dur="2000" fill="hold"/>
                                        <p:tgtEl>
                                          <p:spTgt spid="30"/>
                                        </p:tgtEl>
                                        <p:attrNameLst>
                                          <p:attrName>ppt_x</p:attrName>
                                          <p:attrName>ppt_y</p:attrName>
                                        </p:attrNameLst>
                                      </p:cBhvr>
                                      <p:rCtr x="-35" y="15046"/>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path" presetSubtype="0" accel="50000" decel="50000" fill="hold" grpId="1" nodeType="clickEffect">
                                  <p:stCondLst>
                                    <p:cond delay="0"/>
                                  </p:stCondLst>
                                  <p:childTnLst>
                                    <p:animMotion origin="layout" path="M 0 -3.7037E-6 L 0.00069 0.31736 " pathEditMode="relative" rAng="0" ptsTypes="AA">
                                      <p:cBhvr>
                                        <p:cTn id="68" dur="2000" fill="hold"/>
                                        <p:tgtEl>
                                          <p:spTgt spid="34"/>
                                        </p:tgtEl>
                                        <p:attrNameLst>
                                          <p:attrName>ppt_x</p:attrName>
                                          <p:attrName>ppt_y</p:attrName>
                                        </p:attrNameLst>
                                      </p:cBhvr>
                                      <p:rCtr x="35" y="15856"/>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6" grpId="0" animBg="1"/>
      <p:bldP spid="7" grpId="0" animBg="1"/>
      <p:bldP spid="23" grpId="0"/>
      <p:bldP spid="28" grpId="0"/>
      <p:bldP spid="30" grpId="0"/>
      <p:bldP spid="30" grpId="1"/>
      <p:bldP spid="31" grpId="0"/>
      <p:bldP spid="33" grpId="0"/>
      <p:bldP spid="34" grpId="0"/>
      <p:bldP spid="34" grpId="1"/>
      <p:bldP spid="35" grpId="0"/>
      <p:bldP spid="3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a:t>
            </a:r>
            <a:r>
              <a:rPr lang="en-US" sz="3400" dirty="0" smtClean="0">
                <a:latin typeface="Helvetica" charset="0"/>
                <a:ea typeface="Helvetica" charset="0"/>
                <a:cs typeface="Helvetica" charset="0"/>
              </a:rPr>
              <a:t>32:</a:t>
            </a:r>
            <a:r>
              <a:rPr lang="en-US" sz="3400" dirty="0" smtClean="0">
                <a:latin typeface="Courier New" charset="0"/>
                <a:ea typeface="Courier New" charset="0"/>
                <a:cs typeface="Courier New" charset="0"/>
              </a:rPr>
              <a:t> </a:t>
            </a:r>
            <a:r>
              <a:rPr lang="en-US" sz="3400" dirty="0">
                <a:latin typeface="Courier New" charset="0"/>
                <a:ea typeface="Courier New" charset="0"/>
                <a:cs typeface="Courier New" charset="0"/>
              </a:rPr>
              <a:t>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 xmlns:a16="http://schemas.microsoft.com/office/drawing/2014/main" val="20000"/>
                    </a:ext>
                  </a:extLst>
                </a:gridCol>
                <a:gridCol w="457200">
                  <a:extLst>
                    <a:ext uri="{9D8B030D-6E8A-4147-A177-3AD203B41FA5}">
                      <a16:colId xmlns="" xmlns:a16="http://schemas.microsoft.com/office/drawing/2014/main" val="20001"/>
                    </a:ext>
                  </a:extLst>
                </a:gridCol>
                <a:gridCol w="500945">
                  <a:extLst>
                    <a:ext uri="{9D8B030D-6E8A-4147-A177-3AD203B41FA5}">
                      <a16:colId xmlns="" xmlns:a16="http://schemas.microsoft.com/office/drawing/2014/main" val="20002"/>
                    </a:ext>
                  </a:extLst>
                </a:gridCol>
                <a:gridCol w="632631">
                  <a:extLst>
                    <a:ext uri="{9D8B030D-6E8A-4147-A177-3AD203B41FA5}">
                      <a16:colId xmlns="" xmlns:a16="http://schemas.microsoft.com/office/drawing/2014/main" val="20003"/>
                    </a:ext>
                  </a:extLst>
                </a:gridCol>
                <a:gridCol w="729708">
                  <a:extLst>
                    <a:ext uri="{9D8B030D-6E8A-4147-A177-3AD203B41FA5}">
                      <a16:colId xmlns="" xmlns:a16="http://schemas.microsoft.com/office/drawing/2014/main" val="20004"/>
                    </a:ext>
                  </a:extLst>
                </a:gridCol>
                <a:gridCol w="422716">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 xmlns:a16="http://schemas.microsoft.com/office/drawing/2014/main" val="20000"/>
                    </a:ext>
                  </a:extLst>
                </a:gridCol>
                <a:gridCol w="658368">
                  <a:extLst>
                    <a:ext uri="{9D8B030D-6E8A-4147-A177-3AD203B41FA5}">
                      <a16:colId xmlns=""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17" name="Picture 16"/>
          <p:cNvPicPr>
            <a:picLocks noChangeAspect="1"/>
          </p:cNvPicPr>
          <p:nvPr/>
        </p:nvPicPr>
        <p:blipFill>
          <a:blip r:embed="rId3"/>
          <a:stretch>
            <a:fillRect/>
          </a:stretch>
        </p:blipFill>
        <p:spPr>
          <a:xfrm>
            <a:off x="0" y="2072640"/>
            <a:ext cx="6184900" cy="4416405"/>
          </a:xfrm>
          <a:prstGeom prst="rect">
            <a:avLst/>
          </a:prstGeom>
        </p:spPr>
      </p:pic>
      <p:sp>
        <p:nvSpPr>
          <p:cNvPr id="18" name="TextBox 17"/>
          <p:cNvSpPr txBox="1"/>
          <p:nvPr/>
        </p:nvSpPr>
        <p:spPr>
          <a:xfrm>
            <a:off x="546100" y="240792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movies-filtered</a:t>
            </a:r>
            <a:endParaRPr lang="en-US" sz="1600" dirty="0">
              <a:solidFill>
                <a:schemeClr val="bg1"/>
              </a:solidFill>
              <a:latin typeface="Comic Sans MS" charset="0"/>
              <a:ea typeface="Comic Sans MS" charset="0"/>
              <a:cs typeface="Comic Sans MS" charset="0"/>
            </a:endParaRPr>
          </a:p>
        </p:txBody>
      </p:sp>
      <p:sp>
        <p:nvSpPr>
          <p:cNvPr id="19" name="TextBox 18"/>
          <p:cNvSpPr txBox="1"/>
          <p:nvPr/>
        </p:nvSpPr>
        <p:spPr>
          <a:xfrm>
            <a:off x="546100" y="29380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0" name="TextBox 19"/>
          <p:cNvSpPr txBox="1"/>
          <p:nvPr/>
        </p:nvSpPr>
        <p:spPr>
          <a:xfrm>
            <a:off x="1205774" y="29380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.filter</a:t>
            </a:r>
            <a:endParaRPr lang="en-US" sz="1600" dirty="0">
              <a:solidFill>
                <a:schemeClr val="bg1"/>
              </a:solidFill>
              <a:latin typeface="Comic Sans MS" charset="0"/>
              <a:ea typeface="Comic Sans MS" charset="0"/>
              <a:cs typeface="Comic Sans MS" charset="0"/>
            </a:endParaRPr>
          </a:p>
        </p:txBody>
      </p:sp>
      <p:sp>
        <p:nvSpPr>
          <p:cNvPr id="21" name="TextBox 20"/>
          <p:cNvSpPr txBox="1"/>
          <p:nvPr/>
        </p:nvSpPr>
        <p:spPr>
          <a:xfrm>
            <a:off x="1802311" y="293283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a:t>
            </a:r>
            <a:r>
              <a:rPr lang="en-US" sz="1600" b="1" dirty="0" smtClean="0">
                <a:solidFill>
                  <a:schemeClr val="accent1"/>
                </a:solidFill>
                <a:latin typeface="Comic Sans MS" charset="0"/>
                <a:ea typeface="Comic Sans MS" charset="0"/>
                <a:cs typeface="Comic Sans MS" charset="0"/>
              </a:rPr>
              <a:t>before-2010</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22" name="Rectangular Callout 21"/>
          <p:cNvSpPr/>
          <p:nvPr/>
        </p:nvSpPr>
        <p:spPr>
          <a:xfrm>
            <a:off x="4876800" y="2468880"/>
            <a:ext cx="4038600" cy="1112520"/>
          </a:xfrm>
          <a:prstGeom prst="wedgeRectCallout">
            <a:avLst>
              <a:gd name="adj1" fmla="val -90051"/>
              <a:gd name="adj2" fmla="val 10589"/>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solidFill>
                  <a:schemeClr val="bg1"/>
                </a:solidFill>
                <a:latin typeface="Courier New" charset="0"/>
                <a:ea typeface="Courier New" charset="0"/>
                <a:cs typeface="Courier New" charset="0"/>
              </a:rPr>
              <a:t>fun </a:t>
            </a:r>
            <a:r>
              <a:rPr lang="en-US" dirty="0" smtClean="0">
                <a:solidFill>
                  <a:schemeClr val="bg1"/>
                </a:solidFill>
                <a:latin typeface="Courier New" charset="0"/>
                <a:ea typeface="Courier New" charset="0"/>
                <a:cs typeface="Courier New" charset="0"/>
              </a:rPr>
              <a:t>before-2010(row</a:t>
            </a:r>
            <a:r>
              <a:rPr lang="en-US" dirty="0">
                <a:solidFill>
                  <a:schemeClr val="bg1"/>
                </a:solidFill>
                <a:latin typeface="Courier New" charset="0"/>
                <a:ea typeface="Courier New" charset="0"/>
                <a:cs typeface="Courier New" charset="0"/>
              </a:rPr>
              <a:t>):</a:t>
            </a:r>
          </a:p>
          <a:p>
            <a:r>
              <a:rPr lang="en-US" dirty="0">
                <a:solidFill>
                  <a:schemeClr val="bg1"/>
                </a:solidFill>
                <a:latin typeface="Courier New" charset="0"/>
                <a:ea typeface="Courier New" charset="0"/>
                <a:cs typeface="Courier New" charset="0"/>
              </a:rPr>
              <a:t>  </a:t>
            </a:r>
            <a:r>
              <a:rPr lang="en-US" b="1" dirty="0">
                <a:solidFill>
                  <a:schemeClr val="bg1"/>
                </a:solidFill>
                <a:latin typeface="Courier New" charset="0"/>
                <a:ea typeface="Courier New" charset="0"/>
                <a:cs typeface="Courier New" charset="0"/>
              </a:rPr>
              <a:t>row["year"]</a:t>
            </a:r>
            <a:r>
              <a:rPr lang="en-US" dirty="0">
                <a:solidFill>
                  <a:schemeClr val="bg1"/>
                </a:solidFill>
                <a:latin typeface="Courier New" charset="0"/>
                <a:ea typeface="Courier New" charset="0"/>
                <a:cs typeface="Courier New" charset="0"/>
              </a:rPr>
              <a:t> &lt;</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2010</a:t>
            </a:r>
          </a:p>
          <a:p>
            <a:r>
              <a:rPr lang="en-US" dirty="0" smtClean="0">
                <a:solidFill>
                  <a:schemeClr val="bg1"/>
                </a:solidFill>
                <a:latin typeface="Courier New" charset="0"/>
                <a:ea typeface="Courier New" charset="0"/>
                <a:cs typeface="Courier New" charset="0"/>
              </a:rPr>
              <a:t>end</a:t>
            </a:r>
            <a:endParaRPr lang="en-US" dirty="0">
              <a:solidFill>
                <a:schemeClr val="bg1"/>
              </a:solidFill>
              <a:latin typeface="Courier New" charset="0"/>
              <a:ea typeface="Courier New" charset="0"/>
              <a:cs typeface="Courier New" charset="0"/>
            </a:endParaRPr>
          </a:p>
        </p:txBody>
      </p:sp>
      <p:sp>
        <p:nvSpPr>
          <p:cNvPr id="23" name="Oval 22"/>
          <p:cNvSpPr/>
          <p:nvPr/>
        </p:nvSpPr>
        <p:spPr>
          <a:xfrm>
            <a:off x="1905000" y="2931108"/>
            <a:ext cx="1320800"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46100" y="3888304"/>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movies-ordered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043974" y="4472474"/>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.order-by</a:t>
            </a:r>
            <a:endParaRPr lang="en-US" sz="1600" dirty="0">
              <a:solidFill>
                <a:schemeClr val="bg1"/>
              </a:solidFill>
              <a:latin typeface="Comic Sans MS" charset="0"/>
              <a:ea typeface="Comic Sans MS" charset="0"/>
              <a:cs typeface="Comic Sans MS" charset="0"/>
            </a:endParaRPr>
          </a:p>
        </p:txBody>
      </p:sp>
      <p:sp>
        <p:nvSpPr>
          <p:cNvPr id="29" name="TextBox 28"/>
          <p:cNvSpPr txBox="1"/>
          <p:nvPr/>
        </p:nvSpPr>
        <p:spPr>
          <a:xfrm>
            <a:off x="533400" y="24046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movies-filtered</a:t>
            </a:r>
            <a:endParaRPr lang="en-US" sz="1600" dirty="0">
              <a:solidFill>
                <a:schemeClr val="bg1"/>
              </a:solidFill>
              <a:latin typeface="Comic Sans MS" charset="0"/>
              <a:ea typeface="Comic Sans MS" charset="0"/>
              <a:cs typeface="Comic Sans MS" charset="0"/>
            </a:endParaRPr>
          </a:p>
        </p:txBody>
      </p:sp>
      <p:sp>
        <p:nvSpPr>
          <p:cNvPr id="30" name="TextBox 29"/>
          <p:cNvSpPr txBox="1"/>
          <p:nvPr/>
        </p:nvSpPr>
        <p:spPr>
          <a:xfrm>
            <a:off x="2958374" y="4462046"/>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(“total”, true)</a:t>
            </a:r>
            <a:endParaRPr lang="en-US" sz="1600" dirty="0">
              <a:solidFill>
                <a:schemeClr val="bg1"/>
              </a:solidFill>
              <a:latin typeface="Comic Sans MS" charset="0"/>
              <a:ea typeface="Comic Sans MS" charset="0"/>
              <a:cs typeface="Comic Sans MS" charset="0"/>
            </a:endParaRPr>
          </a:p>
        </p:txBody>
      </p:sp>
      <p:sp>
        <p:nvSpPr>
          <p:cNvPr id="31" name="TextBox 30"/>
          <p:cNvSpPr txBox="1"/>
          <p:nvPr/>
        </p:nvSpPr>
        <p:spPr>
          <a:xfrm>
            <a:off x="541746" y="5503744"/>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movies-selected</a:t>
            </a:r>
            <a:endParaRPr lang="en-US" sz="1600" dirty="0">
              <a:solidFill>
                <a:schemeClr val="bg1"/>
              </a:solidFill>
              <a:latin typeface="Comic Sans MS" charset="0"/>
              <a:ea typeface="Comic Sans MS" charset="0"/>
              <a:cs typeface="Comic Sans MS" charset="0"/>
            </a:endParaRPr>
          </a:p>
        </p:txBody>
      </p:sp>
      <p:sp>
        <p:nvSpPr>
          <p:cNvPr id="32" name="TextBox 31"/>
          <p:cNvSpPr txBox="1"/>
          <p:nvPr/>
        </p:nvSpPr>
        <p:spPr>
          <a:xfrm>
            <a:off x="533400" y="38862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movies-ordered</a:t>
            </a:r>
            <a:endParaRPr lang="en-US" sz="1600" dirty="0">
              <a:solidFill>
                <a:schemeClr val="bg1"/>
              </a:solidFill>
              <a:latin typeface="Comic Sans MS" charset="0"/>
              <a:ea typeface="Comic Sans MS" charset="0"/>
              <a:cs typeface="Comic Sans MS" charset="0"/>
            </a:endParaRPr>
          </a:p>
        </p:txBody>
      </p:sp>
      <p:sp>
        <p:nvSpPr>
          <p:cNvPr id="33" name="TextBox 32"/>
          <p:cNvSpPr txBox="1"/>
          <p:nvPr/>
        </p:nvSpPr>
        <p:spPr>
          <a:xfrm>
            <a:off x="2057400" y="6062246"/>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.s</a:t>
            </a:r>
            <a:r>
              <a:rPr lang="en-US" sz="1600" dirty="0" smtClean="0">
                <a:solidFill>
                  <a:schemeClr val="bg1"/>
                </a:solidFill>
                <a:latin typeface="Comic Sans MS" charset="0"/>
                <a:ea typeface="Comic Sans MS" charset="0"/>
                <a:cs typeface="Comic Sans MS" charset="0"/>
              </a:rPr>
              <a:t>elect-columns</a:t>
            </a:r>
            <a:endParaRPr lang="en-US" sz="1600" dirty="0">
              <a:solidFill>
                <a:schemeClr val="bg1"/>
              </a:solidFill>
              <a:latin typeface="Comic Sans MS" charset="0"/>
              <a:ea typeface="Comic Sans MS" charset="0"/>
              <a:cs typeface="Comic Sans MS" charset="0"/>
            </a:endParaRPr>
          </a:p>
        </p:txBody>
      </p:sp>
      <p:sp>
        <p:nvSpPr>
          <p:cNvPr id="34" name="TextBox 33"/>
          <p:cNvSpPr txBox="1"/>
          <p:nvPr/>
        </p:nvSpPr>
        <p:spPr>
          <a:xfrm>
            <a:off x="3505200" y="6051818"/>
            <a:ext cx="30480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([list: “title”, “overseas”])</a:t>
            </a:r>
            <a:endParaRPr lang="en-US" sz="1600" dirty="0">
              <a:solidFill>
                <a:schemeClr val="bg1"/>
              </a:solidFill>
              <a:latin typeface="Comic Sans MS" charset="0"/>
              <a:ea typeface="Comic Sans MS" charset="0"/>
              <a:cs typeface="Comic Sans MS" charset="0"/>
            </a:endParaRPr>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42" presetClass="path" presetSubtype="0" accel="50000" decel="50000" fill="hold" grpId="1" nodeType="withEffect">
                                  <p:stCondLst>
                                    <p:cond delay="0"/>
                                  </p:stCondLst>
                                  <p:childTnLst>
                                    <p:animMotion origin="layout" path="M 0 -1.48148E-6 L -0.00069 0.30093 " pathEditMode="relative" rAng="0" ptsTypes="AA">
                                      <p:cBhvr>
                                        <p:cTn id="49" dur="2000" fill="hold"/>
                                        <p:tgtEl>
                                          <p:spTgt spid="29"/>
                                        </p:tgtEl>
                                        <p:attrNameLst>
                                          <p:attrName>ppt_x</p:attrName>
                                          <p:attrName>ppt_y</p:attrName>
                                        </p:attrNameLst>
                                      </p:cBhvr>
                                      <p:rCtr x="-35" y="15046"/>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42" presetClass="path" presetSubtype="0" accel="50000" decel="50000" fill="hold" grpId="1" nodeType="withEffect">
                                  <p:stCondLst>
                                    <p:cond delay="0"/>
                                  </p:stCondLst>
                                  <p:childTnLst>
                                    <p:animMotion origin="layout" path="M 0 -3.7037E-6 L 0.00069 0.31736 " pathEditMode="relative" rAng="0" ptsTypes="AA">
                                      <p:cBhvr>
                                        <p:cTn id="71" dur="2000" fill="hold"/>
                                        <p:tgtEl>
                                          <p:spTgt spid="32"/>
                                        </p:tgtEl>
                                        <p:attrNameLst>
                                          <p:attrName>ppt_x</p:attrName>
                                          <p:attrName>ppt_y</p:attrName>
                                        </p:attrNameLst>
                                      </p:cBhvr>
                                      <p:rCtr x="35" y="15856"/>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3" grpId="0" animBg="1"/>
      <p:bldP spid="24" grpId="0"/>
      <p:bldP spid="28" grpId="0"/>
      <p:bldP spid="29" grpId="0"/>
      <p:bldP spid="29" grpId="1"/>
      <p:bldP spid="30" grpId="0"/>
      <p:bldP spid="31" grpId="0"/>
      <p:bldP spid="32" grpId="0"/>
      <p:bldP spid="32" grpId="1"/>
      <p:bldP spid="33" grpId="0"/>
      <p:bldP spid="3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a:t>
            </a:r>
            <a:r>
              <a:rPr lang="en-US" sz="2000" dirty="0" smtClean="0">
                <a:latin typeface="Arial" charset="0"/>
                <a:ea typeface="Arial" charset="0"/>
                <a:cs typeface="Arial" charset="0"/>
              </a:rPr>
              <a:t>33</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25" name="Footer Placeholder 2"/>
          <p:cNvSpPr txBox="1">
            <a:spLocks/>
          </p:cNvSpPr>
          <p:nvPr/>
        </p:nvSpPr>
        <p:spPr>
          <a:xfrm>
            <a:off x="152400" y="6473825"/>
            <a:ext cx="3429000" cy="292101"/>
          </a:xfrm>
          <a:prstGeom prst="rect">
            <a:avLst/>
          </a:prstGeom>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a:solidFill>
                  <a:srgbClr val="000000"/>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a:lstStyle>
          <a:p>
            <a:pPr>
              <a:defRPr/>
            </a:pPr>
            <a:r>
              <a:rPr lang="en-US" smtClean="0"/>
              <a:t>www.BootstrapWorld.org     |    #BootstrapCS</a:t>
            </a:r>
            <a:endParaRPr lang="en-US" dirty="0"/>
          </a:p>
        </p:txBody>
      </p:sp>
      <p:pic>
        <p:nvPicPr>
          <p:cNvPr id="26" name="Picture 25"/>
          <p:cNvPicPr>
            <a:picLocks noChangeAspect="1"/>
          </p:cNvPicPr>
          <p:nvPr/>
        </p:nvPicPr>
        <p:blipFill>
          <a:blip r:embed="rId3"/>
          <a:stretch>
            <a:fillRect/>
          </a:stretch>
        </p:blipFill>
        <p:spPr>
          <a:xfrm>
            <a:off x="0" y="2072640"/>
            <a:ext cx="6184900" cy="4416405"/>
          </a:xfrm>
          <a:prstGeom prst="rect">
            <a:avLst/>
          </a:prstGeom>
        </p:spPr>
      </p:pic>
      <p:sp>
        <p:nvSpPr>
          <p:cNvPr id="27" name="TextBox 26"/>
          <p:cNvSpPr txBox="1"/>
          <p:nvPr/>
        </p:nvSpPr>
        <p:spPr>
          <a:xfrm>
            <a:off x="546100" y="240792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countries-filtered</a:t>
            </a:r>
            <a:endParaRPr lang="en-US" sz="1600" dirty="0">
              <a:solidFill>
                <a:schemeClr val="bg1"/>
              </a:solidFill>
              <a:latin typeface="Comic Sans MS" charset="0"/>
              <a:ea typeface="Comic Sans MS" charset="0"/>
              <a:cs typeface="Comic Sans MS" charset="0"/>
            </a:endParaRPr>
          </a:p>
        </p:txBody>
      </p:sp>
      <p:sp>
        <p:nvSpPr>
          <p:cNvPr id="31" name="TextBox 30"/>
          <p:cNvSpPr txBox="1"/>
          <p:nvPr/>
        </p:nvSpPr>
        <p:spPr>
          <a:xfrm>
            <a:off x="546100" y="29380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a:t>
            </a:r>
            <a:endParaRPr lang="en-US" sz="1600" dirty="0">
              <a:solidFill>
                <a:schemeClr val="bg1"/>
              </a:solidFill>
              <a:latin typeface="Comic Sans MS" charset="0"/>
              <a:ea typeface="Comic Sans MS" charset="0"/>
              <a:cs typeface="Comic Sans MS" charset="0"/>
            </a:endParaRPr>
          </a:p>
        </p:txBody>
      </p:sp>
      <p:sp>
        <p:nvSpPr>
          <p:cNvPr id="32" name="TextBox 31"/>
          <p:cNvSpPr txBox="1"/>
          <p:nvPr/>
        </p:nvSpPr>
        <p:spPr>
          <a:xfrm>
            <a:off x="1447800" y="29380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.filter</a:t>
            </a:r>
            <a:endParaRPr lang="en-US" sz="1600" dirty="0">
              <a:solidFill>
                <a:schemeClr val="bg1"/>
              </a:solidFill>
              <a:latin typeface="Comic Sans MS" charset="0"/>
              <a:ea typeface="Comic Sans MS" charset="0"/>
              <a:cs typeface="Comic Sans MS" charset="0"/>
            </a:endParaRPr>
          </a:p>
        </p:txBody>
      </p:sp>
      <p:sp>
        <p:nvSpPr>
          <p:cNvPr id="33" name="TextBox 32"/>
          <p:cNvSpPr txBox="1"/>
          <p:nvPr/>
        </p:nvSpPr>
        <p:spPr>
          <a:xfrm>
            <a:off x="2057400" y="293283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a:t>
            </a:r>
            <a:r>
              <a:rPr lang="en-US" sz="1600" b="1" dirty="0" smtClean="0">
                <a:solidFill>
                  <a:schemeClr val="accent1"/>
                </a:solidFill>
                <a:latin typeface="Comic Sans MS" charset="0"/>
                <a:ea typeface="Comic Sans MS" charset="0"/>
                <a:cs typeface="Comic Sans MS" charset="0"/>
              </a:rPr>
              <a:t>is-</a:t>
            </a:r>
            <a:r>
              <a:rPr lang="en-US" sz="1600" b="1" dirty="0" err="1" smtClean="0">
                <a:solidFill>
                  <a:schemeClr val="accent1"/>
                </a:solidFill>
                <a:latin typeface="Comic Sans MS" charset="0"/>
                <a:ea typeface="Comic Sans MS" charset="0"/>
                <a:cs typeface="Comic Sans MS" charset="0"/>
              </a:rPr>
              <a:t>asia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34" name="Rectangular Callout 33"/>
          <p:cNvSpPr/>
          <p:nvPr/>
        </p:nvSpPr>
        <p:spPr>
          <a:xfrm>
            <a:off x="4343400" y="2468880"/>
            <a:ext cx="4548415" cy="1112520"/>
          </a:xfrm>
          <a:prstGeom prst="wedgeRectCallout">
            <a:avLst>
              <a:gd name="adj1" fmla="val -70522"/>
              <a:gd name="adj2" fmla="val 8241"/>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ourier New" charset="0"/>
                <a:ea typeface="Courier New" charset="0"/>
                <a:cs typeface="Courier New" charset="0"/>
              </a:rPr>
              <a:t>fun </a:t>
            </a:r>
            <a:r>
              <a:rPr lang="en-US" sz="2000" dirty="0" smtClean="0">
                <a:solidFill>
                  <a:schemeClr val="bg1"/>
                </a:solidFill>
                <a:latin typeface="Courier New" charset="0"/>
                <a:ea typeface="Courier New" charset="0"/>
                <a:cs typeface="Courier New" charset="0"/>
              </a:rPr>
              <a:t>is-</a:t>
            </a:r>
            <a:r>
              <a:rPr lang="en-US" sz="2000" dirty="0" err="1" smtClean="0">
                <a:solidFill>
                  <a:schemeClr val="bg1"/>
                </a:solidFill>
                <a:latin typeface="Courier New" charset="0"/>
                <a:ea typeface="Courier New" charset="0"/>
                <a:cs typeface="Courier New" charset="0"/>
              </a:rPr>
              <a:t>asia</a:t>
            </a:r>
            <a:r>
              <a:rPr lang="en-US" sz="2000" dirty="0" smtClean="0">
                <a:solidFill>
                  <a:schemeClr val="bg1"/>
                </a:solidFill>
                <a:latin typeface="Courier New" charset="0"/>
                <a:ea typeface="Courier New" charset="0"/>
                <a:cs typeface="Courier New" charset="0"/>
              </a:rPr>
              <a:t>(row</a:t>
            </a:r>
            <a:r>
              <a:rPr lang="en-US" sz="2000" dirty="0">
                <a:solidFill>
                  <a:schemeClr val="bg1"/>
                </a:solidFill>
                <a:latin typeface="Courier New" charset="0"/>
                <a:ea typeface="Courier New" charset="0"/>
                <a:cs typeface="Courier New" charset="0"/>
              </a:rPr>
              <a:t>):</a:t>
            </a:r>
          </a:p>
          <a:p>
            <a:r>
              <a:rPr lang="en-US" sz="2000" dirty="0">
                <a:solidFill>
                  <a:schemeClr val="bg1"/>
                </a:solidFill>
                <a:latin typeface="Courier New" charset="0"/>
                <a:ea typeface="Courier New" charset="0"/>
                <a:cs typeface="Courier New" charset="0"/>
              </a:rPr>
              <a:t> </a:t>
            </a:r>
            <a:r>
              <a:rPr lang="en-US" sz="2000" dirty="0" smtClean="0">
                <a:solidFill>
                  <a:schemeClr val="bg1"/>
                </a:solidFill>
                <a:latin typeface="Courier New" charset="0"/>
                <a:ea typeface="Courier New" charset="0"/>
                <a:cs typeface="Courier New" charset="0"/>
              </a:rPr>
              <a:t> </a:t>
            </a:r>
            <a:r>
              <a:rPr lang="en-US" sz="2000" b="1" dirty="0" smtClean="0">
                <a:solidFill>
                  <a:schemeClr val="bg1"/>
                </a:solidFill>
                <a:latin typeface="Courier New" charset="0"/>
                <a:ea typeface="Courier New" charset="0"/>
                <a:cs typeface="Courier New" charset="0"/>
              </a:rPr>
              <a:t>row[”continent"]</a:t>
            </a:r>
            <a:r>
              <a:rPr lang="en-US" sz="2000" dirty="0" smtClean="0">
                <a:solidFill>
                  <a:schemeClr val="bg1"/>
                </a:solidFill>
                <a:latin typeface="Courier New" charset="0"/>
                <a:ea typeface="Courier New" charset="0"/>
                <a:cs typeface="Courier New" charset="0"/>
              </a:rPr>
              <a:t> == “</a:t>
            </a:r>
            <a:r>
              <a:rPr lang="en-US" sz="2000" dirty="0" err="1" smtClean="0">
                <a:solidFill>
                  <a:schemeClr val="bg1"/>
                </a:solidFill>
                <a:latin typeface="Courier New" charset="0"/>
                <a:ea typeface="Courier New" charset="0"/>
                <a:cs typeface="Courier New" charset="0"/>
              </a:rPr>
              <a:t>asia</a:t>
            </a:r>
            <a:r>
              <a:rPr lang="en-US" sz="2000" dirty="0" smtClean="0">
                <a:solidFill>
                  <a:schemeClr val="bg1"/>
                </a:solidFill>
                <a:latin typeface="Courier New" charset="0"/>
                <a:ea typeface="Courier New" charset="0"/>
                <a:cs typeface="Courier New" charset="0"/>
              </a:rPr>
              <a:t>”</a:t>
            </a:r>
          </a:p>
          <a:p>
            <a:r>
              <a:rPr lang="en-US" sz="2000" dirty="0" smtClean="0">
                <a:solidFill>
                  <a:schemeClr val="bg1"/>
                </a:solidFill>
                <a:latin typeface="Courier New" charset="0"/>
                <a:ea typeface="Courier New" charset="0"/>
                <a:cs typeface="Courier New" charset="0"/>
              </a:rPr>
              <a:t>end</a:t>
            </a:r>
            <a:endParaRPr lang="en-US" sz="2000" dirty="0">
              <a:solidFill>
                <a:schemeClr val="bg1"/>
              </a:solidFill>
              <a:latin typeface="Courier New" charset="0"/>
              <a:ea typeface="Courier New" charset="0"/>
              <a:cs typeface="Courier New" charset="0"/>
            </a:endParaRPr>
          </a:p>
        </p:txBody>
      </p:sp>
      <p:sp>
        <p:nvSpPr>
          <p:cNvPr id="35" name="Oval 34"/>
          <p:cNvSpPr/>
          <p:nvPr/>
        </p:nvSpPr>
        <p:spPr>
          <a:xfrm>
            <a:off x="1905000" y="2931108"/>
            <a:ext cx="1320800"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546100" y="3888304"/>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countries-ordered</a:t>
            </a:r>
            <a:endParaRPr lang="en-US" sz="1600" dirty="0">
              <a:solidFill>
                <a:schemeClr val="bg1"/>
              </a:solidFill>
              <a:latin typeface="Comic Sans MS" charset="0"/>
              <a:ea typeface="Comic Sans MS" charset="0"/>
              <a:cs typeface="Comic Sans MS" charset="0"/>
            </a:endParaRPr>
          </a:p>
        </p:txBody>
      </p:sp>
      <p:sp>
        <p:nvSpPr>
          <p:cNvPr id="37" name="TextBox 36"/>
          <p:cNvSpPr txBox="1"/>
          <p:nvPr/>
        </p:nvSpPr>
        <p:spPr>
          <a:xfrm>
            <a:off x="2348774" y="4472474"/>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.order-by</a:t>
            </a:r>
            <a:endParaRPr lang="en-US" sz="1600" dirty="0">
              <a:solidFill>
                <a:schemeClr val="bg1"/>
              </a:solidFill>
              <a:latin typeface="Comic Sans MS" charset="0"/>
              <a:ea typeface="Comic Sans MS" charset="0"/>
              <a:cs typeface="Comic Sans MS" charset="0"/>
            </a:endParaRPr>
          </a:p>
        </p:txBody>
      </p:sp>
      <p:sp>
        <p:nvSpPr>
          <p:cNvPr id="38" name="TextBox 37"/>
          <p:cNvSpPr txBox="1"/>
          <p:nvPr/>
        </p:nvSpPr>
        <p:spPr>
          <a:xfrm>
            <a:off x="533400" y="2404646"/>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countries-filtered</a:t>
            </a:r>
            <a:endParaRPr lang="en-US" sz="1600" dirty="0">
              <a:solidFill>
                <a:schemeClr val="bg1"/>
              </a:solidFill>
              <a:latin typeface="Comic Sans MS" charset="0"/>
              <a:ea typeface="Comic Sans MS" charset="0"/>
              <a:cs typeface="Comic Sans MS" charset="0"/>
            </a:endParaRPr>
          </a:p>
        </p:txBody>
      </p:sp>
      <p:sp>
        <p:nvSpPr>
          <p:cNvPr id="39" name="TextBox 38"/>
          <p:cNvSpPr txBox="1"/>
          <p:nvPr/>
        </p:nvSpPr>
        <p:spPr>
          <a:xfrm>
            <a:off x="3263174" y="4462046"/>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(“total”, true)</a:t>
            </a:r>
            <a:endParaRPr lang="en-US" sz="1600" dirty="0">
              <a:solidFill>
                <a:schemeClr val="bg1"/>
              </a:solidFill>
              <a:latin typeface="Comic Sans MS" charset="0"/>
              <a:ea typeface="Comic Sans MS" charset="0"/>
              <a:cs typeface="Comic Sans MS" charset="0"/>
            </a:endParaRPr>
          </a:p>
        </p:txBody>
      </p:sp>
      <p:sp>
        <p:nvSpPr>
          <p:cNvPr id="40" name="TextBox 39"/>
          <p:cNvSpPr txBox="1"/>
          <p:nvPr/>
        </p:nvSpPr>
        <p:spPr>
          <a:xfrm>
            <a:off x="541746" y="5503744"/>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41" name="TextBox 40"/>
          <p:cNvSpPr txBox="1"/>
          <p:nvPr/>
        </p:nvSpPr>
        <p:spPr>
          <a:xfrm>
            <a:off x="533400" y="3886200"/>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countries-ordered</a:t>
            </a:r>
            <a:endParaRPr lang="en-US" sz="1600" dirty="0">
              <a:solidFill>
                <a:schemeClr val="bg1"/>
              </a:solidFill>
              <a:latin typeface="Comic Sans MS" charset="0"/>
              <a:ea typeface="Comic Sans MS" charset="0"/>
              <a:cs typeface="Comic Sans MS" charset="0"/>
            </a:endParaRPr>
          </a:p>
        </p:txBody>
      </p:sp>
      <p:sp>
        <p:nvSpPr>
          <p:cNvPr id="42" name="TextBox 41"/>
          <p:cNvSpPr txBox="1"/>
          <p:nvPr/>
        </p:nvSpPr>
        <p:spPr>
          <a:xfrm>
            <a:off x="2362200" y="6062246"/>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.s</a:t>
            </a:r>
            <a:r>
              <a:rPr lang="en-US" sz="1600" dirty="0" smtClean="0">
                <a:solidFill>
                  <a:schemeClr val="bg1"/>
                </a:solidFill>
                <a:latin typeface="Comic Sans MS" charset="0"/>
                <a:ea typeface="Comic Sans MS" charset="0"/>
                <a:cs typeface="Comic Sans MS" charset="0"/>
              </a:rPr>
              <a:t>elect-columns</a:t>
            </a:r>
            <a:endParaRPr lang="en-US" sz="1600" dirty="0">
              <a:solidFill>
                <a:schemeClr val="bg1"/>
              </a:solidFill>
              <a:latin typeface="Comic Sans MS" charset="0"/>
              <a:ea typeface="Comic Sans MS" charset="0"/>
              <a:cs typeface="Comic Sans MS" charset="0"/>
            </a:endParaRPr>
          </a:p>
        </p:txBody>
      </p:sp>
      <p:sp>
        <p:nvSpPr>
          <p:cNvPr id="43" name="TextBox 42"/>
          <p:cNvSpPr txBox="1"/>
          <p:nvPr/>
        </p:nvSpPr>
        <p:spPr>
          <a:xfrm>
            <a:off x="3810000" y="6051818"/>
            <a:ext cx="30480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([list: “title”, “overseas”])</a:t>
            </a:r>
            <a:endParaRPr lang="en-US" sz="1600" dirty="0">
              <a:solidFill>
                <a:schemeClr val="bg1"/>
              </a:solidFill>
              <a:latin typeface="Comic Sans MS" charset="0"/>
              <a:ea typeface="Comic Sans MS" charset="0"/>
              <a:cs typeface="Comic Sans MS" charset="0"/>
            </a:endParaRPr>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42" presetClass="path" presetSubtype="0" accel="50000" decel="50000" fill="hold" grpId="1" nodeType="withEffect">
                                  <p:stCondLst>
                                    <p:cond delay="0"/>
                                  </p:stCondLst>
                                  <p:childTnLst>
                                    <p:animMotion origin="layout" path="M 0 -1.48148E-6 L 0.00365 0.30093 " pathEditMode="relative" rAng="0" ptsTypes="AA">
                                      <p:cBhvr>
                                        <p:cTn id="44" dur="2000" fill="hold"/>
                                        <p:tgtEl>
                                          <p:spTgt spid="38"/>
                                        </p:tgtEl>
                                        <p:attrNameLst>
                                          <p:attrName>ppt_x</p:attrName>
                                          <p:attrName>ppt_y</p:attrName>
                                        </p:attrNameLst>
                                      </p:cBhvr>
                                      <p:rCtr x="174" y="15046"/>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42" presetClass="path" presetSubtype="0" accel="50000" decel="50000" fill="hold" grpId="1" nodeType="withEffect">
                                  <p:stCondLst>
                                    <p:cond delay="0"/>
                                  </p:stCondLst>
                                  <p:childTnLst>
                                    <p:animMotion origin="layout" path="M 0 -3.7037E-6 L 0.00069 0.31736 " pathEditMode="relative" rAng="0" ptsTypes="AA">
                                      <p:cBhvr>
                                        <p:cTn id="66" dur="2000" fill="hold"/>
                                        <p:tgtEl>
                                          <p:spTgt spid="41"/>
                                        </p:tgtEl>
                                        <p:attrNameLst>
                                          <p:attrName>ppt_x</p:attrName>
                                          <p:attrName>ppt_y</p:attrName>
                                        </p:attrNameLst>
                                      </p:cBhvr>
                                      <p:rCtr x="35" y="15856"/>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P spid="33" grpId="0"/>
      <p:bldP spid="34" grpId="0" animBg="1"/>
      <p:bldP spid="35" grpId="0" animBg="1"/>
      <p:bldP spid="36" grpId="0"/>
      <p:bldP spid="37" grpId="0"/>
      <p:bldP spid="38" grpId="0"/>
      <p:bldP spid="38" grpId="1"/>
      <p:bldP spid="39" grpId="0"/>
      <p:bldP spid="40" grpId="0"/>
      <p:bldP spid="41" grpId="0"/>
      <p:bldP spid="41" grpId="1"/>
      <p:bldP spid="42" grpId="0"/>
      <p:bldP spid="4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a:t>
            </a:r>
            <a:r>
              <a:rPr lang="en-US" sz="2000" dirty="0" smtClean="0">
                <a:latin typeface="Arial" charset="0"/>
                <a:ea typeface="Arial" charset="0"/>
                <a:cs typeface="Arial" charset="0"/>
              </a:rPr>
              <a:t>36</a:t>
            </a:r>
            <a:r>
              <a:rPr lang="mr-IN" sz="2000" dirty="0" smtClean="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032968"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a:t>
            </a:r>
            <a:r>
              <a:rPr lang="en-US" sz="3000" dirty="0" smtClean="0">
                <a:solidFill>
                  <a:schemeClr val="bg1"/>
                </a:solidFill>
                <a:latin typeface="Courier New" charset="0"/>
                <a:ea typeface="Courier New" charset="0"/>
                <a:cs typeface="Courier New" charset="0"/>
              </a:rPr>
              <a:t>= </a:t>
            </a:r>
            <a:r>
              <a:rPr lang="en-US" sz="3000" dirty="0" err="1" smtClean="0">
                <a:solidFill>
                  <a:schemeClr val="bg1"/>
                </a:solidFill>
                <a:latin typeface="Courier New" charset="0"/>
                <a:ea typeface="Courier New" charset="0"/>
                <a:cs typeface="Courier New" charset="0"/>
              </a:rPr>
              <a:t>gdp</a:t>
            </a:r>
            <a:r>
              <a:rPr lang="en-US" sz="3000">
                <a:solidFill>
                  <a:schemeClr val="bg1"/>
                </a:solidFill>
                <a:latin typeface="Courier New" charset="0"/>
                <a:ea typeface="Courier New" charset="0"/>
                <a:cs typeface="Courier New" charset="0"/>
              </a:rPr>
              <a:t> / population </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The </a:t>
            </a:r>
            <a:r>
              <a:rPr lang="en-US" dirty="0" smtClean="0">
                <a:latin typeface="Courier New" charset="0"/>
                <a:ea typeface="Courier New" charset="0"/>
                <a:cs typeface="Courier New" charset="0"/>
              </a:rPr>
              <a:t>build-column </a:t>
            </a:r>
            <a:r>
              <a:rPr lang="en-US" dirty="0" smtClean="0"/>
              <a:t>method</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33752</TotalTime>
  <Words>5307</Words>
  <Application>Microsoft Macintosh PowerPoint</Application>
  <PresentationFormat>On-screen Show (4:3)</PresentationFormat>
  <Paragraphs>1130</Paragraphs>
  <Slides>107</Slides>
  <Notes>48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107</vt:i4>
      </vt:variant>
    </vt:vector>
  </HeadingPairs>
  <TitlesOfParts>
    <vt:vector size="122" baseType="lpstr">
      <vt:lpstr>Arial Unicode MS</vt:lpstr>
      <vt:lpstr>Century Gothic</vt:lpstr>
      <vt:lpstr>Comic Sans MS</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Booleans and Lists</vt:lpstr>
      <vt:lpstr>Functions in Pyret</vt:lpstr>
      <vt:lpstr>Back of your Book: Contracts!</vt:lpstr>
      <vt:lpstr>Definitions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Review</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method</vt:lpstr>
      <vt:lpstr>PowerPoint Presentation</vt:lpstr>
      <vt:lpstr>PowerPoint Presentation</vt:lpstr>
      <vt:lpstr>The order-by method</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The filter method</vt:lpstr>
      <vt:lpstr>PowerPoint Presentation</vt:lpstr>
      <vt:lpstr>Page 31: Recent Title &amp; Year</vt:lpstr>
      <vt:lpstr>Page 32: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build-column method</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619</cp:revision>
  <cp:lastPrinted>2010-06-15T20:49:49Z</cp:lastPrinted>
  <dcterms:created xsi:type="dcterms:W3CDTF">2015-08-09T14:46:48Z</dcterms:created>
  <dcterms:modified xsi:type="dcterms:W3CDTF">2017-09-26T00:25:36Z</dcterms:modified>
  <cp:category/>
</cp:coreProperties>
</file>